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embeddings/oleObject1.bin" ContentType="application/vnd.openxmlformats-officedocument.oleObject"/>
  <Override PartName="/ppt/notesSlides/notesSlide3.xml" ContentType="application/vnd.openxmlformats-officedocument.presentationml.notesSlide+xml"/>
  <Override PartName="/ppt/embeddings/oleObject2.bin" ContentType="application/vnd.openxmlformats-officedocument.oleObject"/>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handoutMasterIdLst>
    <p:handoutMasterId r:id="rId52"/>
  </p:handoutMasterIdLst>
  <p:sldIdLst>
    <p:sldId id="259" r:id="rId2"/>
    <p:sldId id="536" r:id="rId3"/>
    <p:sldId id="606" r:id="rId4"/>
    <p:sldId id="604" r:id="rId5"/>
    <p:sldId id="589" r:id="rId6"/>
    <p:sldId id="607" r:id="rId7"/>
    <p:sldId id="608" r:id="rId8"/>
    <p:sldId id="591" r:id="rId9"/>
    <p:sldId id="590" r:id="rId10"/>
    <p:sldId id="574" r:id="rId11"/>
    <p:sldId id="576" r:id="rId12"/>
    <p:sldId id="583" r:id="rId13"/>
    <p:sldId id="579" r:id="rId14"/>
    <p:sldId id="580" r:id="rId15"/>
    <p:sldId id="584" r:id="rId16"/>
    <p:sldId id="538" r:id="rId17"/>
    <p:sldId id="586" r:id="rId18"/>
    <p:sldId id="610" r:id="rId19"/>
    <p:sldId id="539" r:id="rId20"/>
    <p:sldId id="541" r:id="rId21"/>
    <p:sldId id="547" r:id="rId22"/>
    <p:sldId id="548" r:id="rId23"/>
    <p:sldId id="542" r:id="rId24"/>
    <p:sldId id="549" r:id="rId25"/>
    <p:sldId id="550" r:id="rId26"/>
    <p:sldId id="551" r:id="rId27"/>
    <p:sldId id="552" r:id="rId28"/>
    <p:sldId id="553" r:id="rId29"/>
    <p:sldId id="554" r:id="rId30"/>
    <p:sldId id="558" r:id="rId31"/>
    <p:sldId id="560" r:id="rId32"/>
    <p:sldId id="561" r:id="rId33"/>
    <p:sldId id="562" r:id="rId34"/>
    <p:sldId id="565" r:id="rId35"/>
    <p:sldId id="566" r:id="rId36"/>
    <p:sldId id="567" r:id="rId37"/>
    <p:sldId id="568" r:id="rId38"/>
    <p:sldId id="569" r:id="rId39"/>
    <p:sldId id="611" r:id="rId40"/>
    <p:sldId id="485" r:id="rId41"/>
    <p:sldId id="440" r:id="rId42"/>
    <p:sldId id="613" r:id="rId43"/>
    <p:sldId id="614" r:id="rId44"/>
    <p:sldId id="615" r:id="rId45"/>
    <p:sldId id="616" r:id="rId46"/>
    <p:sldId id="617" r:id="rId47"/>
    <p:sldId id="609" r:id="rId48"/>
    <p:sldId id="618" r:id="rId49"/>
    <p:sldId id="397" r:id="rId50"/>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9933"/>
    <a:srgbClr val="FF99FF"/>
    <a:srgbClr val="9966FF"/>
    <a:srgbClr val="FF0066"/>
    <a:srgbClr val="CC3300"/>
    <a:srgbClr val="00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864"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9" d="100"/>
        <a:sy n="119" d="100"/>
      </p:scale>
      <p:origin x="0" y="118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siobhanmachale:Downloads:RenalPatientCare-1.xls"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siobhanmachale:Downloads:RenalPatientCare-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175" b="1" i="0" u="none" strike="noStrike" baseline="0">
                <a:solidFill>
                  <a:srgbClr val="000000"/>
                </a:solidFill>
                <a:latin typeface="Arial"/>
                <a:ea typeface="Arial"/>
                <a:cs typeface="Arial"/>
              </a:defRPr>
            </a:pPr>
            <a:r>
              <a:rPr lang="en-US"/>
              <a:t>Percentage of Patients Reporting &gt; 0 Problems by Category</a:t>
            </a:r>
          </a:p>
        </c:rich>
      </c:tx>
      <c:layout>
        <c:manualLayout>
          <c:xMode val="edge"/>
          <c:yMode val="edge"/>
          <c:x val="0.165094529746612"/>
          <c:y val="0.0370370788993314"/>
        </c:manualLayout>
      </c:layout>
      <c:overlay val="0"/>
      <c:spPr>
        <a:noFill/>
        <a:ln w="25400">
          <a:noFill/>
        </a:ln>
      </c:spPr>
    </c:title>
    <c:autoTitleDeleted val="0"/>
    <c:plotArea>
      <c:layout>
        <c:manualLayout>
          <c:layoutTarget val="inner"/>
          <c:xMode val="edge"/>
          <c:yMode val="edge"/>
          <c:x val="0.0424528790777001"/>
          <c:y val="0.208333568808739"/>
          <c:w val="0.924529366581025"/>
          <c:h val="0.625000706426219"/>
        </c:manualLayout>
      </c:layout>
      <c:barChart>
        <c:barDir val="col"/>
        <c:grouping val="clustered"/>
        <c:varyColors val="0"/>
        <c:ser>
          <c:idx val="0"/>
          <c:order val="0"/>
          <c:spPr>
            <a:solidFill>
              <a:srgbClr val="99CCFF"/>
            </a:solidFill>
            <a:ln w="12700">
              <a:solidFill>
                <a:srgbClr val="000000"/>
              </a:solidFill>
              <a:prstDash val="solid"/>
            </a:ln>
          </c:spPr>
          <c:invertIfNegative val="0"/>
          <c:dLbls>
            <c:spPr>
              <a:noFill/>
              <a:ln w="25400">
                <a:noFill/>
              </a:ln>
            </c:spPr>
            <c:txPr>
              <a:bodyPr/>
              <a:lstStyle/>
              <a:p>
                <a:pPr>
                  <a:defRPr sz="975"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Sheet3!$L$2:$O$2</c:f>
              <c:strCache>
                <c:ptCount val="4"/>
                <c:pt idx="0">
                  <c:v>Practical</c:v>
                </c:pt>
                <c:pt idx="1">
                  <c:v>Family</c:v>
                </c:pt>
                <c:pt idx="2">
                  <c:v>Emotional</c:v>
                </c:pt>
                <c:pt idx="3">
                  <c:v>Physical</c:v>
                </c:pt>
              </c:strCache>
            </c:strRef>
          </c:cat>
          <c:val>
            <c:numRef>
              <c:f>Sheet3!$L$3:$O$3</c:f>
              <c:numCache>
                <c:formatCode>0.00%</c:formatCode>
                <c:ptCount val="4"/>
                <c:pt idx="0">
                  <c:v>0.396226415094341</c:v>
                </c:pt>
                <c:pt idx="1">
                  <c:v>0.245283018867925</c:v>
                </c:pt>
                <c:pt idx="2">
                  <c:v>0.603773584905659</c:v>
                </c:pt>
                <c:pt idx="3">
                  <c:v>0.943396226415095</c:v>
                </c:pt>
              </c:numCache>
            </c:numRef>
          </c:val>
        </c:ser>
        <c:dLbls>
          <c:showLegendKey val="0"/>
          <c:showVal val="1"/>
          <c:showCatName val="0"/>
          <c:showSerName val="0"/>
          <c:showPercent val="0"/>
          <c:showBubbleSize val="0"/>
        </c:dLbls>
        <c:gapWidth val="150"/>
        <c:axId val="2086140632"/>
        <c:axId val="2086154600"/>
      </c:barChart>
      <c:catAx>
        <c:axId val="2086140632"/>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975" b="0" i="0" u="none" strike="noStrike" baseline="0">
                <a:solidFill>
                  <a:srgbClr val="000000"/>
                </a:solidFill>
                <a:latin typeface="Arial"/>
                <a:ea typeface="Arial"/>
                <a:cs typeface="Arial"/>
              </a:defRPr>
            </a:pPr>
            <a:endParaRPr lang="en-US"/>
          </a:p>
        </c:txPr>
        <c:crossAx val="2086154600"/>
        <c:crosses val="autoZero"/>
        <c:auto val="1"/>
        <c:lblAlgn val="ctr"/>
        <c:lblOffset val="100"/>
        <c:tickLblSkip val="1"/>
        <c:tickMarkSkip val="1"/>
        <c:noMultiLvlLbl val="0"/>
      </c:catAx>
      <c:valAx>
        <c:axId val="2086154600"/>
        <c:scaling>
          <c:orientation val="minMax"/>
        </c:scaling>
        <c:delete val="1"/>
        <c:axPos val="l"/>
        <c:numFmt formatCode="0.00%" sourceLinked="1"/>
        <c:majorTickMark val="out"/>
        <c:minorTickMark val="none"/>
        <c:tickLblPos val="none"/>
        <c:crossAx val="2086140632"/>
        <c:crosses val="autoZero"/>
        <c:crossBetween val="between"/>
      </c:valAx>
      <c:spPr>
        <a:noFill/>
        <a:ln w="25400">
          <a:noFill/>
        </a:ln>
      </c:spPr>
    </c:plotArea>
    <c:plotVisOnly val="1"/>
    <c:dispBlanksAs val="gap"/>
    <c:showDLblsOverMax val="0"/>
  </c:chart>
  <c:spPr>
    <a:solidFill>
      <a:srgbClr val="FFFFFF"/>
    </a:solidFill>
    <a:ln w="3175">
      <a:solidFill>
        <a:srgbClr val="000000"/>
      </a:solidFill>
      <a:prstDash val="solid"/>
    </a:ln>
  </c:spPr>
  <c:txPr>
    <a:bodyPr/>
    <a:lstStyle/>
    <a:p>
      <a:pPr>
        <a:defRPr sz="975" b="0" i="0" u="none" strike="noStrike" baseline="0">
          <a:solidFill>
            <a:srgbClr val="000000"/>
          </a:solidFill>
          <a:latin typeface="Arial"/>
          <a:ea typeface="Arial"/>
          <a:cs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175" b="1" i="0" u="none" strike="noStrike" baseline="0">
                <a:solidFill>
                  <a:srgbClr val="000000"/>
                </a:solidFill>
                <a:latin typeface="Arial"/>
                <a:ea typeface="Arial"/>
                <a:cs typeface="Arial"/>
              </a:defRPr>
            </a:pPr>
            <a:r>
              <a:rPr lang="en-US"/>
              <a:t>Distress Scores</a:t>
            </a:r>
          </a:p>
        </c:rich>
      </c:tx>
      <c:layout>
        <c:manualLayout>
          <c:xMode val="edge"/>
          <c:yMode val="edge"/>
          <c:x val="0.392435214679382"/>
          <c:y val="0.0370370788993314"/>
        </c:manualLayout>
      </c:layout>
      <c:overlay val="0"/>
      <c:spPr>
        <a:noFill/>
        <a:ln w="25400">
          <a:noFill/>
        </a:ln>
      </c:spPr>
    </c:title>
    <c:autoTitleDeleted val="0"/>
    <c:plotArea>
      <c:layout>
        <c:manualLayout>
          <c:layoutTarget val="inner"/>
          <c:xMode val="edge"/>
          <c:yMode val="edge"/>
          <c:x val="0.106383040123929"/>
          <c:y val="0.226852108258405"/>
          <c:w val="0.867612793899598"/>
          <c:h val="0.541667278902722"/>
        </c:manualLayout>
      </c:layout>
      <c:barChart>
        <c:barDir val="col"/>
        <c:grouping val="clustered"/>
        <c:varyColors val="0"/>
        <c:ser>
          <c:idx val="0"/>
          <c:order val="0"/>
          <c:tx>
            <c:strRef>
              <c:f>Sheet2!$D$3</c:f>
              <c:strCache>
                <c:ptCount val="1"/>
                <c:pt idx="0">
                  <c:v>#</c:v>
                </c:pt>
              </c:strCache>
            </c:strRef>
          </c:tx>
          <c:spPr>
            <a:solidFill>
              <a:srgbClr val="99CCFF"/>
            </a:solidFill>
            <a:ln w="12700">
              <a:solidFill>
                <a:srgbClr val="000000"/>
              </a:solidFill>
              <a:prstDash val="solid"/>
            </a:ln>
          </c:spPr>
          <c:invertIfNegative val="0"/>
          <c:cat>
            <c:numRef>
              <c:f>Sheet2!$E$2:$N$2</c:f>
              <c:numCache>
                <c:formatCode>General</c:formatCode>
                <c:ptCount val="10"/>
                <c:pt idx="0">
                  <c:v>0.0</c:v>
                </c:pt>
                <c:pt idx="1">
                  <c:v>1.0</c:v>
                </c:pt>
                <c:pt idx="2">
                  <c:v>2.0</c:v>
                </c:pt>
                <c:pt idx="3">
                  <c:v>3.0</c:v>
                </c:pt>
                <c:pt idx="4">
                  <c:v>4.0</c:v>
                </c:pt>
                <c:pt idx="5">
                  <c:v>5.0</c:v>
                </c:pt>
                <c:pt idx="6">
                  <c:v>6.0</c:v>
                </c:pt>
                <c:pt idx="7">
                  <c:v>7.0</c:v>
                </c:pt>
                <c:pt idx="8">
                  <c:v>8.0</c:v>
                </c:pt>
                <c:pt idx="9">
                  <c:v>9.0</c:v>
                </c:pt>
              </c:numCache>
            </c:numRef>
          </c:cat>
          <c:val>
            <c:numRef>
              <c:f>Sheet2!$E$3:$N$3</c:f>
              <c:numCache>
                <c:formatCode>General</c:formatCode>
                <c:ptCount val="10"/>
                <c:pt idx="0">
                  <c:v>8.0</c:v>
                </c:pt>
                <c:pt idx="1">
                  <c:v>6.0</c:v>
                </c:pt>
                <c:pt idx="2">
                  <c:v>5.0</c:v>
                </c:pt>
                <c:pt idx="3">
                  <c:v>5.0</c:v>
                </c:pt>
                <c:pt idx="4">
                  <c:v>8.0</c:v>
                </c:pt>
                <c:pt idx="5">
                  <c:v>5.0</c:v>
                </c:pt>
                <c:pt idx="6">
                  <c:v>2.0</c:v>
                </c:pt>
                <c:pt idx="7">
                  <c:v>3.0</c:v>
                </c:pt>
                <c:pt idx="8">
                  <c:v>4.0</c:v>
                </c:pt>
                <c:pt idx="9">
                  <c:v>3.0</c:v>
                </c:pt>
              </c:numCache>
            </c:numRef>
          </c:val>
        </c:ser>
        <c:dLbls>
          <c:showLegendKey val="0"/>
          <c:showVal val="0"/>
          <c:showCatName val="0"/>
          <c:showSerName val="0"/>
          <c:showPercent val="0"/>
          <c:showBubbleSize val="0"/>
        </c:dLbls>
        <c:gapWidth val="40"/>
        <c:axId val="2086222712"/>
        <c:axId val="2086228920"/>
      </c:barChart>
      <c:catAx>
        <c:axId val="2086222712"/>
        <c:scaling>
          <c:orientation val="minMax"/>
        </c:scaling>
        <c:delete val="0"/>
        <c:axPos val="b"/>
        <c:title>
          <c:tx>
            <c:rich>
              <a:bodyPr/>
              <a:lstStyle/>
              <a:p>
                <a:pPr>
                  <a:defRPr sz="975" b="1" i="0" u="none" strike="noStrike" baseline="0">
                    <a:solidFill>
                      <a:srgbClr val="000000"/>
                    </a:solidFill>
                    <a:latin typeface="Arial"/>
                    <a:ea typeface="Arial"/>
                    <a:cs typeface="Arial"/>
                  </a:defRPr>
                </a:pPr>
                <a:r>
                  <a:rPr lang="en-US"/>
                  <a:t>Score</a:t>
                </a:r>
              </a:p>
            </c:rich>
          </c:tx>
          <c:layout>
            <c:manualLayout>
              <c:xMode val="edge"/>
              <c:yMode val="edge"/>
              <c:x val="0.501182322361619"/>
              <c:y val="0.87037135413429"/>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975" b="0" i="0" u="none" strike="noStrike" baseline="0">
                <a:solidFill>
                  <a:srgbClr val="000000"/>
                </a:solidFill>
                <a:latin typeface="Arial"/>
                <a:ea typeface="Arial"/>
                <a:cs typeface="Arial"/>
              </a:defRPr>
            </a:pPr>
            <a:endParaRPr lang="en-US"/>
          </a:p>
        </c:txPr>
        <c:crossAx val="2086228920"/>
        <c:crosses val="autoZero"/>
        <c:auto val="1"/>
        <c:lblAlgn val="ctr"/>
        <c:lblOffset val="100"/>
        <c:tickLblSkip val="1"/>
        <c:tickMarkSkip val="1"/>
        <c:noMultiLvlLbl val="0"/>
      </c:catAx>
      <c:valAx>
        <c:axId val="2086228920"/>
        <c:scaling>
          <c:orientation val="minMax"/>
        </c:scaling>
        <c:delete val="0"/>
        <c:axPos val="l"/>
        <c:majorGridlines>
          <c:spPr>
            <a:ln w="3175">
              <a:solidFill>
                <a:srgbClr val="000000"/>
              </a:solidFill>
              <a:prstDash val="solid"/>
            </a:ln>
          </c:spPr>
        </c:majorGridlines>
        <c:title>
          <c:tx>
            <c:rich>
              <a:bodyPr/>
              <a:lstStyle/>
              <a:p>
                <a:pPr>
                  <a:defRPr sz="975" b="1" i="0" u="none" strike="noStrike" baseline="0">
                    <a:solidFill>
                      <a:srgbClr val="000000"/>
                    </a:solidFill>
                    <a:latin typeface="Arial"/>
                    <a:ea typeface="Arial"/>
                    <a:cs typeface="Arial"/>
                  </a:defRPr>
                </a:pPr>
                <a:r>
                  <a:rPr lang="en-US"/>
                  <a:t># of people</a:t>
                </a:r>
              </a:p>
            </c:rich>
          </c:tx>
          <c:layout>
            <c:manualLayout>
              <c:xMode val="edge"/>
              <c:yMode val="edge"/>
              <c:x val="0.0307328782580239"/>
              <c:y val="0.365741154130898"/>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975" b="0" i="0" u="none" strike="noStrike" baseline="0">
                <a:solidFill>
                  <a:srgbClr val="000000"/>
                </a:solidFill>
                <a:latin typeface="Arial"/>
                <a:ea typeface="Arial"/>
                <a:cs typeface="Arial"/>
              </a:defRPr>
            </a:pPr>
            <a:endParaRPr lang="en-US"/>
          </a:p>
        </c:txPr>
        <c:crossAx val="2086222712"/>
        <c:crosses val="autoZero"/>
        <c:crossBetween val="between"/>
      </c:valAx>
      <c:spPr>
        <a:solidFill>
          <a:srgbClr val="FFFFFF"/>
        </a:solidFill>
        <a:ln w="25400">
          <a:noFill/>
        </a:ln>
      </c:spPr>
    </c:plotArea>
    <c:plotVisOnly val="1"/>
    <c:dispBlanksAs val="gap"/>
    <c:showDLblsOverMax val="0"/>
  </c:chart>
  <c:spPr>
    <a:solidFill>
      <a:srgbClr val="FFFFFF"/>
    </a:solidFill>
    <a:ln w="3175">
      <a:solidFill>
        <a:srgbClr val="000000"/>
      </a:solidFill>
      <a:prstDash val="solid"/>
    </a:ln>
  </c:spPr>
  <c:txPr>
    <a:bodyPr/>
    <a:lstStyle/>
    <a:p>
      <a:pPr>
        <a:defRPr sz="975" b="0" i="0" u="none" strike="noStrike" baseline="0">
          <a:solidFill>
            <a:srgbClr val="000000"/>
          </a:solidFill>
          <a:latin typeface="Arial"/>
          <a:ea typeface="Arial"/>
          <a:cs typeface="Arial"/>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18B2F4-7B12-4F62-99D4-E7B62597911B}" type="doc">
      <dgm:prSet loTypeId="urn:microsoft.com/office/officeart/2005/8/layout/default#1" loCatId="list" qsTypeId="urn:microsoft.com/office/officeart/2005/8/quickstyle/3d4" qsCatId="3D" csTypeId="urn:microsoft.com/office/officeart/2005/8/colors/colorful5" csCatId="colorful" phldr="1"/>
      <dgm:spPr/>
      <dgm:t>
        <a:bodyPr/>
        <a:lstStyle/>
        <a:p>
          <a:endParaRPr lang="en-IE"/>
        </a:p>
      </dgm:t>
    </dgm:pt>
    <dgm:pt modelId="{2980B06C-0BAF-47D7-9FF0-89C0E7E2617D}">
      <dgm:prSet phldrT="[Text]"/>
      <dgm:spPr>
        <a:solidFill>
          <a:srgbClr val="0000FF"/>
        </a:solidFill>
        <a:ln>
          <a:solidFill>
            <a:srgbClr val="0000FF"/>
          </a:solidFill>
        </a:ln>
      </dgm:spPr>
      <dgm:t>
        <a:bodyPr/>
        <a:lstStyle/>
        <a:p>
          <a:r>
            <a:rPr lang="en-IE" b="1" dirty="0" smtClean="0"/>
            <a:t>Waiting</a:t>
          </a:r>
          <a:endParaRPr lang="en-IE" b="1" dirty="0"/>
        </a:p>
      </dgm:t>
    </dgm:pt>
    <dgm:pt modelId="{2D6FF098-44EC-4AC4-96EC-3FE4BB37E2B7}" type="parTrans" cxnId="{0BA09C17-5FF9-471D-8F84-40F247A261D5}">
      <dgm:prSet/>
      <dgm:spPr/>
      <dgm:t>
        <a:bodyPr/>
        <a:lstStyle/>
        <a:p>
          <a:endParaRPr lang="en-IE"/>
        </a:p>
      </dgm:t>
    </dgm:pt>
    <dgm:pt modelId="{BCF37AD9-2E14-4869-A565-88EE9CACD5F9}" type="sibTrans" cxnId="{0BA09C17-5FF9-471D-8F84-40F247A261D5}">
      <dgm:prSet/>
      <dgm:spPr/>
      <dgm:t>
        <a:bodyPr/>
        <a:lstStyle/>
        <a:p>
          <a:endParaRPr lang="en-IE"/>
        </a:p>
      </dgm:t>
    </dgm:pt>
    <dgm:pt modelId="{B014DD86-9A2A-495C-8852-2DB1A4691B72}">
      <dgm:prSet phldrT="[Text]"/>
      <dgm:spPr/>
      <dgm:t>
        <a:bodyPr/>
        <a:lstStyle/>
        <a:p>
          <a:r>
            <a:rPr lang="en-IE" b="1" dirty="0" smtClean="0"/>
            <a:t>Lack of communication</a:t>
          </a:r>
          <a:endParaRPr lang="en-IE" b="1" dirty="0"/>
        </a:p>
      </dgm:t>
    </dgm:pt>
    <dgm:pt modelId="{C4BC5B5D-D431-4010-8E43-6A2A25305D0C}" type="parTrans" cxnId="{2F385F41-671E-42D2-AE9C-C4F5EE76355C}">
      <dgm:prSet/>
      <dgm:spPr/>
      <dgm:t>
        <a:bodyPr/>
        <a:lstStyle/>
        <a:p>
          <a:endParaRPr lang="en-IE"/>
        </a:p>
      </dgm:t>
    </dgm:pt>
    <dgm:pt modelId="{644CEDFF-73AF-424D-949C-F6B52D1A60AF}" type="sibTrans" cxnId="{2F385F41-671E-42D2-AE9C-C4F5EE76355C}">
      <dgm:prSet/>
      <dgm:spPr/>
      <dgm:t>
        <a:bodyPr/>
        <a:lstStyle/>
        <a:p>
          <a:endParaRPr lang="en-IE"/>
        </a:p>
      </dgm:t>
    </dgm:pt>
    <dgm:pt modelId="{91C01748-BE6E-46E0-B36A-B6ED7709B428}">
      <dgm:prSet phldrT="[Text]"/>
      <dgm:spPr/>
      <dgm:t>
        <a:bodyPr/>
        <a:lstStyle/>
        <a:p>
          <a:r>
            <a:rPr lang="en-IE" b="1" dirty="0" smtClean="0"/>
            <a:t>Unexplained delays</a:t>
          </a:r>
          <a:endParaRPr lang="en-IE" b="1" dirty="0"/>
        </a:p>
      </dgm:t>
    </dgm:pt>
    <dgm:pt modelId="{F1AF7804-17F9-4F10-A2E5-8EFE01FF6468}" type="parTrans" cxnId="{D3107949-DD80-426A-A400-BE3F1AE4CD51}">
      <dgm:prSet/>
      <dgm:spPr/>
      <dgm:t>
        <a:bodyPr/>
        <a:lstStyle/>
        <a:p>
          <a:endParaRPr lang="en-IE"/>
        </a:p>
      </dgm:t>
    </dgm:pt>
    <dgm:pt modelId="{7D867355-0F7B-44AB-B48A-2072B911E21F}" type="sibTrans" cxnId="{D3107949-DD80-426A-A400-BE3F1AE4CD51}">
      <dgm:prSet/>
      <dgm:spPr/>
      <dgm:t>
        <a:bodyPr/>
        <a:lstStyle/>
        <a:p>
          <a:endParaRPr lang="en-IE"/>
        </a:p>
      </dgm:t>
    </dgm:pt>
    <dgm:pt modelId="{8DC3EFF6-8C9B-4A58-9E25-78702CDFFA89}">
      <dgm:prSet phldrT="[Text]"/>
      <dgm:spPr/>
      <dgm:t>
        <a:bodyPr/>
        <a:lstStyle/>
        <a:p>
          <a:r>
            <a:rPr lang="en-IE" b="1" dirty="0" smtClean="0"/>
            <a:t>Time waiting =  Time wasted</a:t>
          </a:r>
          <a:endParaRPr lang="en-IE" b="1" dirty="0"/>
        </a:p>
      </dgm:t>
    </dgm:pt>
    <dgm:pt modelId="{5B5C48D9-AFA8-4859-A458-59C45AA3E090}" type="parTrans" cxnId="{2250E918-85AB-4163-ADD4-D0113CA2B5EC}">
      <dgm:prSet/>
      <dgm:spPr/>
      <dgm:t>
        <a:bodyPr/>
        <a:lstStyle/>
        <a:p>
          <a:endParaRPr lang="en-IE"/>
        </a:p>
      </dgm:t>
    </dgm:pt>
    <dgm:pt modelId="{431203BE-FD86-4639-86CF-D08E05E4BEBF}" type="sibTrans" cxnId="{2250E918-85AB-4163-ADD4-D0113CA2B5EC}">
      <dgm:prSet/>
      <dgm:spPr/>
      <dgm:t>
        <a:bodyPr/>
        <a:lstStyle/>
        <a:p>
          <a:endParaRPr lang="en-IE"/>
        </a:p>
      </dgm:t>
    </dgm:pt>
    <dgm:pt modelId="{8B8757D6-6A4D-4187-A55B-195ED9AC3156}">
      <dgm:prSet phldrT="[Text]"/>
      <dgm:spPr/>
      <dgm:t>
        <a:bodyPr/>
        <a:lstStyle/>
        <a:p>
          <a:r>
            <a:rPr lang="en-IE" b="1" dirty="0" smtClean="0"/>
            <a:t>Behaviour</a:t>
          </a:r>
          <a:endParaRPr lang="en-IE" b="1" dirty="0"/>
        </a:p>
      </dgm:t>
    </dgm:pt>
    <dgm:pt modelId="{9451099B-1244-4D14-B67D-2B2453E915F7}" type="parTrans" cxnId="{E6782107-601D-46E5-BDA2-FE9F8CF1871F}">
      <dgm:prSet/>
      <dgm:spPr/>
      <dgm:t>
        <a:bodyPr/>
        <a:lstStyle/>
        <a:p>
          <a:endParaRPr lang="en-IE"/>
        </a:p>
      </dgm:t>
    </dgm:pt>
    <dgm:pt modelId="{5A9112CF-21DA-4A0D-91F8-A407ABDBACF9}" type="sibTrans" cxnId="{E6782107-601D-46E5-BDA2-FE9F8CF1871F}">
      <dgm:prSet/>
      <dgm:spPr/>
      <dgm:t>
        <a:bodyPr/>
        <a:lstStyle/>
        <a:p>
          <a:endParaRPr lang="en-IE"/>
        </a:p>
      </dgm:t>
    </dgm:pt>
    <dgm:pt modelId="{FE4292CF-5AC7-42FC-96C5-1316968EF424}" type="pres">
      <dgm:prSet presAssocID="{1518B2F4-7B12-4F62-99D4-E7B62597911B}" presName="diagram" presStyleCnt="0">
        <dgm:presLayoutVars>
          <dgm:dir/>
          <dgm:resizeHandles val="exact"/>
        </dgm:presLayoutVars>
      </dgm:prSet>
      <dgm:spPr/>
      <dgm:t>
        <a:bodyPr/>
        <a:lstStyle/>
        <a:p>
          <a:endParaRPr lang="en-IE"/>
        </a:p>
      </dgm:t>
    </dgm:pt>
    <dgm:pt modelId="{713155C9-2957-49AB-8881-2BFDBF05789B}" type="pres">
      <dgm:prSet presAssocID="{2980B06C-0BAF-47D7-9FF0-89C0E7E2617D}" presName="node" presStyleLbl="node1" presStyleIdx="0" presStyleCnt="5" custLinFactNeighborX="3202" custLinFactNeighborY="863">
        <dgm:presLayoutVars>
          <dgm:bulletEnabled val="1"/>
        </dgm:presLayoutVars>
      </dgm:prSet>
      <dgm:spPr/>
      <dgm:t>
        <a:bodyPr/>
        <a:lstStyle/>
        <a:p>
          <a:endParaRPr lang="en-IE"/>
        </a:p>
      </dgm:t>
    </dgm:pt>
    <dgm:pt modelId="{737CD1BB-1D55-4D9C-A5F2-48A523A8EB3F}" type="pres">
      <dgm:prSet presAssocID="{BCF37AD9-2E14-4869-A565-88EE9CACD5F9}" presName="sibTrans" presStyleCnt="0"/>
      <dgm:spPr/>
    </dgm:pt>
    <dgm:pt modelId="{A441EE98-A59F-4D3D-AEED-C4E52E3C5207}" type="pres">
      <dgm:prSet presAssocID="{B014DD86-9A2A-495C-8852-2DB1A4691B72}" presName="node" presStyleLbl="node1" presStyleIdx="1" presStyleCnt="5">
        <dgm:presLayoutVars>
          <dgm:bulletEnabled val="1"/>
        </dgm:presLayoutVars>
      </dgm:prSet>
      <dgm:spPr/>
      <dgm:t>
        <a:bodyPr/>
        <a:lstStyle/>
        <a:p>
          <a:endParaRPr lang="en-IE"/>
        </a:p>
      </dgm:t>
    </dgm:pt>
    <dgm:pt modelId="{3B1BF1A4-25D3-4AEB-BE0D-E36E1AA2D6AD}" type="pres">
      <dgm:prSet presAssocID="{644CEDFF-73AF-424D-949C-F6B52D1A60AF}" presName="sibTrans" presStyleCnt="0"/>
      <dgm:spPr/>
    </dgm:pt>
    <dgm:pt modelId="{B160926A-F619-476D-BFBB-099F71F04252}" type="pres">
      <dgm:prSet presAssocID="{91C01748-BE6E-46E0-B36A-B6ED7709B428}" presName="node" presStyleLbl="node1" presStyleIdx="2" presStyleCnt="5">
        <dgm:presLayoutVars>
          <dgm:bulletEnabled val="1"/>
        </dgm:presLayoutVars>
      </dgm:prSet>
      <dgm:spPr/>
      <dgm:t>
        <a:bodyPr/>
        <a:lstStyle/>
        <a:p>
          <a:endParaRPr lang="en-IE"/>
        </a:p>
      </dgm:t>
    </dgm:pt>
    <dgm:pt modelId="{30E1E4E1-2B8D-4E01-91ED-9EF027580AE8}" type="pres">
      <dgm:prSet presAssocID="{7D867355-0F7B-44AB-B48A-2072B911E21F}" presName="sibTrans" presStyleCnt="0"/>
      <dgm:spPr/>
    </dgm:pt>
    <dgm:pt modelId="{B513F26F-C228-4CD7-BEBC-DBF92DB50AAC}" type="pres">
      <dgm:prSet presAssocID="{8DC3EFF6-8C9B-4A58-9E25-78702CDFFA89}" presName="node" presStyleLbl="node1" presStyleIdx="3" presStyleCnt="5">
        <dgm:presLayoutVars>
          <dgm:bulletEnabled val="1"/>
        </dgm:presLayoutVars>
      </dgm:prSet>
      <dgm:spPr/>
      <dgm:t>
        <a:bodyPr/>
        <a:lstStyle/>
        <a:p>
          <a:endParaRPr lang="en-IE"/>
        </a:p>
      </dgm:t>
    </dgm:pt>
    <dgm:pt modelId="{9A8D64D4-3AF5-498C-988C-B54FA5358D5D}" type="pres">
      <dgm:prSet presAssocID="{431203BE-FD86-4639-86CF-D08E05E4BEBF}" presName="sibTrans" presStyleCnt="0"/>
      <dgm:spPr/>
    </dgm:pt>
    <dgm:pt modelId="{2A254008-FD39-494A-83ED-BE81C4B13F1E}" type="pres">
      <dgm:prSet presAssocID="{8B8757D6-6A4D-4187-A55B-195ED9AC3156}" presName="node" presStyleLbl="node1" presStyleIdx="4" presStyleCnt="5">
        <dgm:presLayoutVars>
          <dgm:bulletEnabled val="1"/>
        </dgm:presLayoutVars>
      </dgm:prSet>
      <dgm:spPr/>
      <dgm:t>
        <a:bodyPr/>
        <a:lstStyle/>
        <a:p>
          <a:endParaRPr lang="en-IE"/>
        </a:p>
      </dgm:t>
    </dgm:pt>
  </dgm:ptLst>
  <dgm:cxnLst>
    <dgm:cxn modelId="{E6782107-601D-46E5-BDA2-FE9F8CF1871F}" srcId="{1518B2F4-7B12-4F62-99D4-E7B62597911B}" destId="{8B8757D6-6A4D-4187-A55B-195ED9AC3156}" srcOrd="4" destOrd="0" parTransId="{9451099B-1244-4D14-B67D-2B2453E915F7}" sibTransId="{5A9112CF-21DA-4A0D-91F8-A407ABDBACF9}"/>
    <dgm:cxn modelId="{0BA09C17-5FF9-471D-8F84-40F247A261D5}" srcId="{1518B2F4-7B12-4F62-99D4-E7B62597911B}" destId="{2980B06C-0BAF-47D7-9FF0-89C0E7E2617D}" srcOrd="0" destOrd="0" parTransId="{2D6FF098-44EC-4AC4-96EC-3FE4BB37E2B7}" sibTransId="{BCF37AD9-2E14-4869-A565-88EE9CACD5F9}"/>
    <dgm:cxn modelId="{5C1ED846-14FA-114B-B603-55B272EAEF0C}" type="presOf" srcId="{91C01748-BE6E-46E0-B36A-B6ED7709B428}" destId="{B160926A-F619-476D-BFBB-099F71F04252}" srcOrd="0" destOrd="0" presId="urn:microsoft.com/office/officeart/2005/8/layout/default#1"/>
    <dgm:cxn modelId="{2483EA73-D8F6-8947-A32C-747021ABC121}" type="presOf" srcId="{1518B2F4-7B12-4F62-99D4-E7B62597911B}" destId="{FE4292CF-5AC7-42FC-96C5-1316968EF424}" srcOrd="0" destOrd="0" presId="urn:microsoft.com/office/officeart/2005/8/layout/default#1"/>
    <dgm:cxn modelId="{D3107949-DD80-426A-A400-BE3F1AE4CD51}" srcId="{1518B2F4-7B12-4F62-99D4-E7B62597911B}" destId="{91C01748-BE6E-46E0-B36A-B6ED7709B428}" srcOrd="2" destOrd="0" parTransId="{F1AF7804-17F9-4F10-A2E5-8EFE01FF6468}" sibTransId="{7D867355-0F7B-44AB-B48A-2072B911E21F}"/>
    <dgm:cxn modelId="{62185005-F0A8-A54B-AF07-0F6458C28432}" type="presOf" srcId="{8DC3EFF6-8C9B-4A58-9E25-78702CDFFA89}" destId="{B513F26F-C228-4CD7-BEBC-DBF92DB50AAC}" srcOrd="0" destOrd="0" presId="urn:microsoft.com/office/officeart/2005/8/layout/default#1"/>
    <dgm:cxn modelId="{2F385F41-671E-42D2-AE9C-C4F5EE76355C}" srcId="{1518B2F4-7B12-4F62-99D4-E7B62597911B}" destId="{B014DD86-9A2A-495C-8852-2DB1A4691B72}" srcOrd="1" destOrd="0" parTransId="{C4BC5B5D-D431-4010-8E43-6A2A25305D0C}" sibTransId="{644CEDFF-73AF-424D-949C-F6B52D1A60AF}"/>
    <dgm:cxn modelId="{81D59149-C32E-3542-A0B8-CF0CEE0AFC29}" type="presOf" srcId="{8B8757D6-6A4D-4187-A55B-195ED9AC3156}" destId="{2A254008-FD39-494A-83ED-BE81C4B13F1E}" srcOrd="0" destOrd="0" presId="urn:microsoft.com/office/officeart/2005/8/layout/default#1"/>
    <dgm:cxn modelId="{2250E918-85AB-4163-ADD4-D0113CA2B5EC}" srcId="{1518B2F4-7B12-4F62-99D4-E7B62597911B}" destId="{8DC3EFF6-8C9B-4A58-9E25-78702CDFFA89}" srcOrd="3" destOrd="0" parTransId="{5B5C48D9-AFA8-4859-A458-59C45AA3E090}" sibTransId="{431203BE-FD86-4639-86CF-D08E05E4BEBF}"/>
    <dgm:cxn modelId="{B15FB031-337A-4641-814C-823E1C8515EC}" type="presOf" srcId="{B014DD86-9A2A-495C-8852-2DB1A4691B72}" destId="{A441EE98-A59F-4D3D-AEED-C4E52E3C5207}" srcOrd="0" destOrd="0" presId="urn:microsoft.com/office/officeart/2005/8/layout/default#1"/>
    <dgm:cxn modelId="{65CB54A0-3449-5349-A3D4-8525184B2835}" type="presOf" srcId="{2980B06C-0BAF-47D7-9FF0-89C0E7E2617D}" destId="{713155C9-2957-49AB-8881-2BFDBF05789B}" srcOrd="0" destOrd="0" presId="urn:microsoft.com/office/officeart/2005/8/layout/default#1"/>
    <dgm:cxn modelId="{EBC44BF7-D35A-AF48-8572-1CD6EB2A2E83}" type="presParOf" srcId="{FE4292CF-5AC7-42FC-96C5-1316968EF424}" destId="{713155C9-2957-49AB-8881-2BFDBF05789B}" srcOrd="0" destOrd="0" presId="urn:microsoft.com/office/officeart/2005/8/layout/default#1"/>
    <dgm:cxn modelId="{C17AD938-8962-4D45-A3BC-90ECA59AA63F}" type="presParOf" srcId="{FE4292CF-5AC7-42FC-96C5-1316968EF424}" destId="{737CD1BB-1D55-4D9C-A5F2-48A523A8EB3F}" srcOrd="1" destOrd="0" presId="urn:microsoft.com/office/officeart/2005/8/layout/default#1"/>
    <dgm:cxn modelId="{A5E5B820-041A-AE4D-977A-29C04757F822}" type="presParOf" srcId="{FE4292CF-5AC7-42FC-96C5-1316968EF424}" destId="{A441EE98-A59F-4D3D-AEED-C4E52E3C5207}" srcOrd="2" destOrd="0" presId="urn:microsoft.com/office/officeart/2005/8/layout/default#1"/>
    <dgm:cxn modelId="{B12B99E6-4BFC-A041-84A5-900440A5CF2D}" type="presParOf" srcId="{FE4292CF-5AC7-42FC-96C5-1316968EF424}" destId="{3B1BF1A4-25D3-4AEB-BE0D-E36E1AA2D6AD}" srcOrd="3" destOrd="0" presId="urn:microsoft.com/office/officeart/2005/8/layout/default#1"/>
    <dgm:cxn modelId="{26130650-953A-D546-BDED-1B0FF8BBAD88}" type="presParOf" srcId="{FE4292CF-5AC7-42FC-96C5-1316968EF424}" destId="{B160926A-F619-476D-BFBB-099F71F04252}" srcOrd="4" destOrd="0" presId="urn:microsoft.com/office/officeart/2005/8/layout/default#1"/>
    <dgm:cxn modelId="{DA45BB5B-A885-7A49-B068-B66F79BA9103}" type="presParOf" srcId="{FE4292CF-5AC7-42FC-96C5-1316968EF424}" destId="{30E1E4E1-2B8D-4E01-91ED-9EF027580AE8}" srcOrd="5" destOrd="0" presId="urn:microsoft.com/office/officeart/2005/8/layout/default#1"/>
    <dgm:cxn modelId="{6685128E-1127-9B4E-9DE8-B6755C0EE107}" type="presParOf" srcId="{FE4292CF-5AC7-42FC-96C5-1316968EF424}" destId="{B513F26F-C228-4CD7-BEBC-DBF92DB50AAC}" srcOrd="6" destOrd="0" presId="urn:microsoft.com/office/officeart/2005/8/layout/default#1"/>
    <dgm:cxn modelId="{DE04DFBC-A22B-3C43-9FE7-F07E94463AA8}" type="presParOf" srcId="{FE4292CF-5AC7-42FC-96C5-1316968EF424}" destId="{9A8D64D4-3AF5-498C-988C-B54FA5358D5D}" srcOrd="7" destOrd="0" presId="urn:microsoft.com/office/officeart/2005/8/layout/default#1"/>
    <dgm:cxn modelId="{0B107166-4444-CF48-9290-95E83174329F}" type="presParOf" srcId="{FE4292CF-5AC7-42FC-96C5-1316968EF424}" destId="{2A254008-FD39-494A-83ED-BE81C4B13F1E}" srcOrd="8"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4A8AE0-13DC-4352-A3D8-CDBA213965F9}" type="doc">
      <dgm:prSet loTypeId="urn:microsoft.com/office/officeart/2005/8/layout/cycle7" loCatId="cycle" qsTypeId="urn:microsoft.com/office/officeart/2005/8/quickstyle/3d2" qsCatId="3D" csTypeId="urn:microsoft.com/office/officeart/2005/8/colors/accent2_2" csCatId="accent2" phldr="1"/>
      <dgm:spPr/>
      <dgm:t>
        <a:bodyPr/>
        <a:lstStyle/>
        <a:p>
          <a:endParaRPr lang="en-IE"/>
        </a:p>
      </dgm:t>
    </dgm:pt>
    <dgm:pt modelId="{91767EAF-FC3F-4918-8CE7-2D9B54B04F1C}">
      <dgm:prSet phldrT="[Text]"/>
      <dgm:spPr/>
      <dgm:t>
        <a:bodyPr/>
        <a:lstStyle/>
        <a:p>
          <a:r>
            <a:rPr lang="en-IE" b="1" dirty="0" smtClean="0"/>
            <a:t>Trust and Safety</a:t>
          </a:r>
          <a:endParaRPr lang="en-IE" b="1" dirty="0"/>
        </a:p>
      </dgm:t>
    </dgm:pt>
    <dgm:pt modelId="{8F42221B-C8DB-4C40-9FA1-60A74CD40818}" type="parTrans" cxnId="{65DF1290-A10C-4EFD-A58F-34F5D871768B}">
      <dgm:prSet/>
      <dgm:spPr/>
      <dgm:t>
        <a:bodyPr/>
        <a:lstStyle/>
        <a:p>
          <a:endParaRPr lang="en-IE"/>
        </a:p>
      </dgm:t>
    </dgm:pt>
    <dgm:pt modelId="{A0065ABE-3464-4900-90B0-DF57A0EA8258}" type="sibTrans" cxnId="{65DF1290-A10C-4EFD-A58F-34F5D871768B}">
      <dgm:prSet/>
      <dgm:spPr/>
      <dgm:t>
        <a:bodyPr/>
        <a:lstStyle/>
        <a:p>
          <a:endParaRPr lang="en-IE"/>
        </a:p>
      </dgm:t>
    </dgm:pt>
    <dgm:pt modelId="{C0306637-EAA8-4040-9663-20E51831CD81}">
      <dgm:prSet phldrT="[Text]"/>
      <dgm:spPr/>
      <dgm:t>
        <a:bodyPr/>
        <a:lstStyle/>
        <a:p>
          <a:r>
            <a:rPr lang="en-IE" b="1" dirty="0" smtClean="0"/>
            <a:t>Need help from others</a:t>
          </a:r>
          <a:endParaRPr lang="en-IE" b="1" dirty="0"/>
        </a:p>
      </dgm:t>
    </dgm:pt>
    <dgm:pt modelId="{A8734143-F18E-49CB-B6C3-7D98B92AD5A0}" type="parTrans" cxnId="{3708E0C0-5D23-46E1-ABCC-5D326C2389CA}">
      <dgm:prSet/>
      <dgm:spPr/>
      <dgm:t>
        <a:bodyPr/>
        <a:lstStyle/>
        <a:p>
          <a:endParaRPr lang="en-IE"/>
        </a:p>
      </dgm:t>
    </dgm:pt>
    <dgm:pt modelId="{77984A3C-6864-4833-9A40-3C85BBE67C4A}" type="sibTrans" cxnId="{3708E0C0-5D23-46E1-ABCC-5D326C2389CA}">
      <dgm:prSet/>
      <dgm:spPr/>
      <dgm:t>
        <a:bodyPr/>
        <a:lstStyle/>
        <a:p>
          <a:endParaRPr lang="en-IE"/>
        </a:p>
      </dgm:t>
    </dgm:pt>
    <dgm:pt modelId="{C022585C-7E87-4A2A-BA27-751C986DBA4A}">
      <dgm:prSet phldrT="[Text]"/>
      <dgm:spPr/>
      <dgm:t>
        <a:bodyPr/>
        <a:lstStyle/>
        <a:p>
          <a:r>
            <a:rPr lang="en-IE" b="1" smtClean="0"/>
            <a:t>Self-reliant</a:t>
          </a:r>
          <a:endParaRPr lang="en-IE" b="1" dirty="0"/>
        </a:p>
      </dgm:t>
    </dgm:pt>
    <dgm:pt modelId="{09C1D540-E6C5-4E71-BB83-0B4115675D17}" type="parTrans" cxnId="{54773170-CAD8-4DBF-8DC9-DC95D9EAC345}">
      <dgm:prSet/>
      <dgm:spPr/>
      <dgm:t>
        <a:bodyPr/>
        <a:lstStyle/>
        <a:p>
          <a:endParaRPr lang="en-IE"/>
        </a:p>
      </dgm:t>
    </dgm:pt>
    <dgm:pt modelId="{A3AD6E74-3AFB-4B44-A084-3BB73F2D01E6}" type="sibTrans" cxnId="{54773170-CAD8-4DBF-8DC9-DC95D9EAC345}">
      <dgm:prSet/>
      <dgm:spPr/>
      <dgm:t>
        <a:bodyPr/>
        <a:lstStyle/>
        <a:p>
          <a:endParaRPr lang="en-IE"/>
        </a:p>
      </dgm:t>
    </dgm:pt>
    <dgm:pt modelId="{188C1A8C-6E2F-46D4-B0B8-34238A3040EF}" type="pres">
      <dgm:prSet presAssocID="{0D4A8AE0-13DC-4352-A3D8-CDBA213965F9}" presName="Name0" presStyleCnt="0">
        <dgm:presLayoutVars>
          <dgm:dir/>
          <dgm:resizeHandles val="exact"/>
        </dgm:presLayoutVars>
      </dgm:prSet>
      <dgm:spPr/>
      <dgm:t>
        <a:bodyPr/>
        <a:lstStyle/>
        <a:p>
          <a:endParaRPr lang="en-IE"/>
        </a:p>
      </dgm:t>
    </dgm:pt>
    <dgm:pt modelId="{E66B5DE9-9959-4C86-AAB4-1EE294C1463F}" type="pres">
      <dgm:prSet presAssocID="{91767EAF-FC3F-4918-8CE7-2D9B54B04F1C}" presName="node" presStyleLbl="node1" presStyleIdx="0" presStyleCnt="3">
        <dgm:presLayoutVars>
          <dgm:bulletEnabled val="1"/>
        </dgm:presLayoutVars>
      </dgm:prSet>
      <dgm:spPr/>
      <dgm:t>
        <a:bodyPr/>
        <a:lstStyle/>
        <a:p>
          <a:endParaRPr lang="en-IE"/>
        </a:p>
      </dgm:t>
    </dgm:pt>
    <dgm:pt modelId="{7565EED9-BED3-4B2F-8E92-7EBB141EDCDF}" type="pres">
      <dgm:prSet presAssocID="{A0065ABE-3464-4900-90B0-DF57A0EA8258}" presName="sibTrans" presStyleLbl="sibTrans2D1" presStyleIdx="0" presStyleCnt="3"/>
      <dgm:spPr/>
      <dgm:t>
        <a:bodyPr/>
        <a:lstStyle/>
        <a:p>
          <a:endParaRPr lang="en-IE"/>
        </a:p>
      </dgm:t>
    </dgm:pt>
    <dgm:pt modelId="{36B5ADA2-C08C-4673-AE2E-9AA0C7AF96A2}" type="pres">
      <dgm:prSet presAssocID="{A0065ABE-3464-4900-90B0-DF57A0EA8258}" presName="connectorText" presStyleLbl="sibTrans2D1" presStyleIdx="0" presStyleCnt="3"/>
      <dgm:spPr/>
      <dgm:t>
        <a:bodyPr/>
        <a:lstStyle/>
        <a:p>
          <a:endParaRPr lang="en-IE"/>
        </a:p>
      </dgm:t>
    </dgm:pt>
    <dgm:pt modelId="{8D492C24-B279-4BC7-9247-50082AE61D40}" type="pres">
      <dgm:prSet presAssocID="{C0306637-EAA8-4040-9663-20E51831CD81}" presName="node" presStyleLbl="node1" presStyleIdx="1" presStyleCnt="3">
        <dgm:presLayoutVars>
          <dgm:bulletEnabled val="1"/>
        </dgm:presLayoutVars>
      </dgm:prSet>
      <dgm:spPr/>
      <dgm:t>
        <a:bodyPr/>
        <a:lstStyle/>
        <a:p>
          <a:endParaRPr lang="en-IE"/>
        </a:p>
      </dgm:t>
    </dgm:pt>
    <dgm:pt modelId="{492D722B-FF1B-4B1F-87B8-90EA243807C4}" type="pres">
      <dgm:prSet presAssocID="{77984A3C-6864-4833-9A40-3C85BBE67C4A}" presName="sibTrans" presStyleLbl="sibTrans2D1" presStyleIdx="1" presStyleCnt="3"/>
      <dgm:spPr/>
      <dgm:t>
        <a:bodyPr/>
        <a:lstStyle/>
        <a:p>
          <a:endParaRPr lang="en-IE"/>
        </a:p>
      </dgm:t>
    </dgm:pt>
    <dgm:pt modelId="{EF984C5D-1523-4E67-B6DD-FBFFAD433A4C}" type="pres">
      <dgm:prSet presAssocID="{77984A3C-6864-4833-9A40-3C85BBE67C4A}" presName="connectorText" presStyleLbl="sibTrans2D1" presStyleIdx="1" presStyleCnt="3"/>
      <dgm:spPr/>
      <dgm:t>
        <a:bodyPr/>
        <a:lstStyle/>
        <a:p>
          <a:endParaRPr lang="en-IE"/>
        </a:p>
      </dgm:t>
    </dgm:pt>
    <dgm:pt modelId="{DA1A82E7-12F1-45F6-9057-625E249888BC}" type="pres">
      <dgm:prSet presAssocID="{C022585C-7E87-4A2A-BA27-751C986DBA4A}" presName="node" presStyleLbl="node1" presStyleIdx="2" presStyleCnt="3">
        <dgm:presLayoutVars>
          <dgm:bulletEnabled val="1"/>
        </dgm:presLayoutVars>
      </dgm:prSet>
      <dgm:spPr/>
      <dgm:t>
        <a:bodyPr/>
        <a:lstStyle/>
        <a:p>
          <a:endParaRPr lang="en-IE"/>
        </a:p>
      </dgm:t>
    </dgm:pt>
    <dgm:pt modelId="{FCD77A2D-D99B-48DD-9F2D-C3BEF6C13A7F}" type="pres">
      <dgm:prSet presAssocID="{A3AD6E74-3AFB-4B44-A084-3BB73F2D01E6}" presName="sibTrans" presStyleLbl="sibTrans2D1" presStyleIdx="2" presStyleCnt="3"/>
      <dgm:spPr/>
      <dgm:t>
        <a:bodyPr/>
        <a:lstStyle/>
        <a:p>
          <a:endParaRPr lang="en-IE"/>
        </a:p>
      </dgm:t>
    </dgm:pt>
    <dgm:pt modelId="{C7C3BCDD-1A0F-4FFD-85D2-2EFA9691224D}" type="pres">
      <dgm:prSet presAssocID="{A3AD6E74-3AFB-4B44-A084-3BB73F2D01E6}" presName="connectorText" presStyleLbl="sibTrans2D1" presStyleIdx="2" presStyleCnt="3"/>
      <dgm:spPr/>
      <dgm:t>
        <a:bodyPr/>
        <a:lstStyle/>
        <a:p>
          <a:endParaRPr lang="en-IE"/>
        </a:p>
      </dgm:t>
    </dgm:pt>
  </dgm:ptLst>
  <dgm:cxnLst>
    <dgm:cxn modelId="{D715B210-0718-034C-9AEB-E831915D2076}" type="presOf" srcId="{C0306637-EAA8-4040-9663-20E51831CD81}" destId="{8D492C24-B279-4BC7-9247-50082AE61D40}" srcOrd="0" destOrd="0" presId="urn:microsoft.com/office/officeart/2005/8/layout/cycle7"/>
    <dgm:cxn modelId="{709DD40B-0187-1F48-B7C7-8ECBBAE71AB4}" type="presOf" srcId="{77984A3C-6864-4833-9A40-3C85BBE67C4A}" destId="{492D722B-FF1B-4B1F-87B8-90EA243807C4}" srcOrd="0" destOrd="0" presId="urn:microsoft.com/office/officeart/2005/8/layout/cycle7"/>
    <dgm:cxn modelId="{BF002038-3E5F-0A49-9E8D-51B0E32DBA04}" type="presOf" srcId="{A3AD6E74-3AFB-4B44-A084-3BB73F2D01E6}" destId="{FCD77A2D-D99B-48DD-9F2D-C3BEF6C13A7F}" srcOrd="0" destOrd="0" presId="urn:microsoft.com/office/officeart/2005/8/layout/cycle7"/>
    <dgm:cxn modelId="{F8287CC5-8937-0040-8D97-76B9D737FD48}" type="presOf" srcId="{C022585C-7E87-4A2A-BA27-751C986DBA4A}" destId="{DA1A82E7-12F1-45F6-9057-625E249888BC}" srcOrd="0" destOrd="0" presId="urn:microsoft.com/office/officeart/2005/8/layout/cycle7"/>
    <dgm:cxn modelId="{65DF1290-A10C-4EFD-A58F-34F5D871768B}" srcId="{0D4A8AE0-13DC-4352-A3D8-CDBA213965F9}" destId="{91767EAF-FC3F-4918-8CE7-2D9B54B04F1C}" srcOrd="0" destOrd="0" parTransId="{8F42221B-C8DB-4C40-9FA1-60A74CD40818}" sibTransId="{A0065ABE-3464-4900-90B0-DF57A0EA8258}"/>
    <dgm:cxn modelId="{678006AE-6D3E-B749-B727-D66E5A7E6C00}" type="presOf" srcId="{A3AD6E74-3AFB-4B44-A084-3BB73F2D01E6}" destId="{C7C3BCDD-1A0F-4FFD-85D2-2EFA9691224D}" srcOrd="1" destOrd="0" presId="urn:microsoft.com/office/officeart/2005/8/layout/cycle7"/>
    <dgm:cxn modelId="{F34ACC10-5397-514D-B5AB-C2E36E05DE4B}" type="presOf" srcId="{0D4A8AE0-13DC-4352-A3D8-CDBA213965F9}" destId="{188C1A8C-6E2F-46D4-B0B8-34238A3040EF}" srcOrd="0" destOrd="0" presId="urn:microsoft.com/office/officeart/2005/8/layout/cycle7"/>
    <dgm:cxn modelId="{3708E0C0-5D23-46E1-ABCC-5D326C2389CA}" srcId="{0D4A8AE0-13DC-4352-A3D8-CDBA213965F9}" destId="{C0306637-EAA8-4040-9663-20E51831CD81}" srcOrd="1" destOrd="0" parTransId="{A8734143-F18E-49CB-B6C3-7D98B92AD5A0}" sibTransId="{77984A3C-6864-4833-9A40-3C85BBE67C4A}"/>
    <dgm:cxn modelId="{490BBF82-7077-4D46-BFBD-C50589670AE0}" type="presOf" srcId="{77984A3C-6864-4833-9A40-3C85BBE67C4A}" destId="{EF984C5D-1523-4E67-B6DD-FBFFAD433A4C}" srcOrd="1" destOrd="0" presId="urn:microsoft.com/office/officeart/2005/8/layout/cycle7"/>
    <dgm:cxn modelId="{538F4785-4DAA-314A-B34A-2AEB2D5D80BA}" type="presOf" srcId="{91767EAF-FC3F-4918-8CE7-2D9B54B04F1C}" destId="{E66B5DE9-9959-4C86-AAB4-1EE294C1463F}" srcOrd="0" destOrd="0" presId="urn:microsoft.com/office/officeart/2005/8/layout/cycle7"/>
    <dgm:cxn modelId="{254FD181-3AE8-4443-9D20-BBB36648A213}" type="presOf" srcId="{A0065ABE-3464-4900-90B0-DF57A0EA8258}" destId="{36B5ADA2-C08C-4673-AE2E-9AA0C7AF96A2}" srcOrd="1" destOrd="0" presId="urn:microsoft.com/office/officeart/2005/8/layout/cycle7"/>
    <dgm:cxn modelId="{54773170-CAD8-4DBF-8DC9-DC95D9EAC345}" srcId="{0D4A8AE0-13DC-4352-A3D8-CDBA213965F9}" destId="{C022585C-7E87-4A2A-BA27-751C986DBA4A}" srcOrd="2" destOrd="0" parTransId="{09C1D540-E6C5-4E71-BB83-0B4115675D17}" sibTransId="{A3AD6E74-3AFB-4B44-A084-3BB73F2D01E6}"/>
    <dgm:cxn modelId="{C2091CEE-E2DE-A043-922A-813E33129993}" type="presOf" srcId="{A0065ABE-3464-4900-90B0-DF57A0EA8258}" destId="{7565EED9-BED3-4B2F-8E92-7EBB141EDCDF}" srcOrd="0" destOrd="0" presId="urn:microsoft.com/office/officeart/2005/8/layout/cycle7"/>
    <dgm:cxn modelId="{F968C171-C4E9-2E43-A6F8-6700EFE4F7E5}" type="presParOf" srcId="{188C1A8C-6E2F-46D4-B0B8-34238A3040EF}" destId="{E66B5DE9-9959-4C86-AAB4-1EE294C1463F}" srcOrd="0" destOrd="0" presId="urn:microsoft.com/office/officeart/2005/8/layout/cycle7"/>
    <dgm:cxn modelId="{9C722B7B-7B28-A64B-873E-C6DCE745BBED}" type="presParOf" srcId="{188C1A8C-6E2F-46D4-B0B8-34238A3040EF}" destId="{7565EED9-BED3-4B2F-8E92-7EBB141EDCDF}" srcOrd="1" destOrd="0" presId="urn:microsoft.com/office/officeart/2005/8/layout/cycle7"/>
    <dgm:cxn modelId="{6513C8EB-3469-6C4D-AF25-EA9F06A3ECE6}" type="presParOf" srcId="{7565EED9-BED3-4B2F-8E92-7EBB141EDCDF}" destId="{36B5ADA2-C08C-4673-AE2E-9AA0C7AF96A2}" srcOrd="0" destOrd="0" presId="urn:microsoft.com/office/officeart/2005/8/layout/cycle7"/>
    <dgm:cxn modelId="{0C45040B-FA50-2447-BE84-76275E9DF693}" type="presParOf" srcId="{188C1A8C-6E2F-46D4-B0B8-34238A3040EF}" destId="{8D492C24-B279-4BC7-9247-50082AE61D40}" srcOrd="2" destOrd="0" presId="urn:microsoft.com/office/officeart/2005/8/layout/cycle7"/>
    <dgm:cxn modelId="{3D72F2FD-7995-0B45-A9B7-66C72B7D42E4}" type="presParOf" srcId="{188C1A8C-6E2F-46D4-B0B8-34238A3040EF}" destId="{492D722B-FF1B-4B1F-87B8-90EA243807C4}" srcOrd="3" destOrd="0" presId="urn:microsoft.com/office/officeart/2005/8/layout/cycle7"/>
    <dgm:cxn modelId="{95EFFF12-9345-FA44-845F-3A19ADAF361E}" type="presParOf" srcId="{492D722B-FF1B-4B1F-87B8-90EA243807C4}" destId="{EF984C5D-1523-4E67-B6DD-FBFFAD433A4C}" srcOrd="0" destOrd="0" presId="urn:microsoft.com/office/officeart/2005/8/layout/cycle7"/>
    <dgm:cxn modelId="{A87C15B2-FE2C-DD4E-AD2C-26B480FE7FE0}" type="presParOf" srcId="{188C1A8C-6E2F-46D4-B0B8-34238A3040EF}" destId="{DA1A82E7-12F1-45F6-9057-625E249888BC}" srcOrd="4" destOrd="0" presId="urn:microsoft.com/office/officeart/2005/8/layout/cycle7"/>
    <dgm:cxn modelId="{EEBA7E00-E5DB-E749-B185-3FB83BAA70D2}" type="presParOf" srcId="{188C1A8C-6E2F-46D4-B0B8-34238A3040EF}" destId="{FCD77A2D-D99B-48DD-9F2D-C3BEF6C13A7F}" srcOrd="5" destOrd="0" presId="urn:microsoft.com/office/officeart/2005/8/layout/cycle7"/>
    <dgm:cxn modelId="{E2BAFD6B-3C5F-5745-B637-DF9F8660C383}" type="presParOf" srcId="{FCD77A2D-D99B-48DD-9F2D-C3BEF6C13A7F}" destId="{C7C3BCDD-1A0F-4FFD-85D2-2EFA9691224D}"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D2EB2B-0A4B-CE43-A279-50EFE562FC60}"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788099F1-0299-8749-81B7-B583435DB668}">
      <dgm:prSet phldrT="[Text]"/>
      <dgm:spPr/>
      <dgm:t>
        <a:bodyPr/>
        <a:lstStyle/>
        <a:p>
          <a:r>
            <a:rPr lang="en-US" dirty="0" smtClean="0">
              <a:solidFill>
                <a:srgbClr val="FF0000"/>
              </a:solidFill>
            </a:rPr>
            <a:t>Concordance</a:t>
          </a:r>
          <a:endParaRPr lang="en-US" dirty="0">
            <a:solidFill>
              <a:srgbClr val="FF0000"/>
            </a:solidFill>
          </a:endParaRPr>
        </a:p>
      </dgm:t>
    </dgm:pt>
    <dgm:pt modelId="{D342CDFC-9107-0344-B5CE-06BAD50F0C2B}" type="parTrans" cxnId="{FD8E876F-D223-4C47-A33D-45ACE09EEB44}">
      <dgm:prSet/>
      <dgm:spPr/>
      <dgm:t>
        <a:bodyPr/>
        <a:lstStyle/>
        <a:p>
          <a:endParaRPr lang="en-US"/>
        </a:p>
      </dgm:t>
    </dgm:pt>
    <dgm:pt modelId="{FF17B974-FDBB-794A-A082-B468FEE9E4CB}" type="sibTrans" cxnId="{FD8E876F-D223-4C47-A33D-45ACE09EEB44}">
      <dgm:prSet/>
      <dgm:spPr/>
      <dgm:t>
        <a:bodyPr/>
        <a:lstStyle/>
        <a:p>
          <a:endParaRPr lang="en-US"/>
        </a:p>
      </dgm:t>
    </dgm:pt>
    <dgm:pt modelId="{0DAA13DB-1A4A-9845-9704-8028FD45F9F1}">
      <dgm:prSet phldrT="[Text]"/>
      <dgm:spPr/>
      <dgm:t>
        <a:bodyPr/>
        <a:lstStyle/>
        <a:p>
          <a:r>
            <a:rPr lang="en-US" dirty="0" smtClean="0">
              <a:solidFill>
                <a:schemeClr val="tx1"/>
              </a:solidFill>
            </a:rPr>
            <a:t>Taking medication</a:t>
          </a:r>
          <a:endParaRPr lang="en-US" dirty="0">
            <a:solidFill>
              <a:schemeClr val="tx1"/>
            </a:solidFill>
          </a:endParaRPr>
        </a:p>
      </dgm:t>
    </dgm:pt>
    <dgm:pt modelId="{3324D329-0453-A042-8B64-9D2634D03999}" type="parTrans" cxnId="{040FEB1A-133C-EA44-A766-46D9972521A0}">
      <dgm:prSet/>
      <dgm:spPr/>
      <dgm:t>
        <a:bodyPr/>
        <a:lstStyle/>
        <a:p>
          <a:endParaRPr lang="en-US"/>
        </a:p>
      </dgm:t>
    </dgm:pt>
    <dgm:pt modelId="{E7886D55-10F8-1048-B17E-49D5F0C3D0C8}" type="sibTrans" cxnId="{040FEB1A-133C-EA44-A766-46D9972521A0}">
      <dgm:prSet/>
      <dgm:spPr/>
      <dgm:t>
        <a:bodyPr/>
        <a:lstStyle/>
        <a:p>
          <a:endParaRPr lang="en-US"/>
        </a:p>
      </dgm:t>
    </dgm:pt>
    <dgm:pt modelId="{BDCBC3BB-4CE9-7444-8DA2-C0F70E7D05D7}">
      <dgm:prSet phldrT="[Text]"/>
      <dgm:spPr/>
      <dgm:t>
        <a:bodyPr/>
        <a:lstStyle/>
        <a:p>
          <a:r>
            <a:rPr lang="en-US" dirty="0" smtClean="0">
              <a:solidFill>
                <a:srgbClr val="000000"/>
              </a:solidFill>
            </a:rPr>
            <a:t>Diet/Fluid balance</a:t>
          </a:r>
          <a:endParaRPr lang="en-US" dirty="0">
            <a:solidFill>
              <a:srgbClr val="000000"/>
            </a:solidFill>
          </a:endParaRPr>
        </a:p>
      </dgm:t>
    </dgm:pt>
    <dgm:pt modelId="{F2A3F3AA-43D0-AA44-956B-4F5293A3188A}" type="parTrans" cxnId="{8CF34E88-6901-F443-A202-326EAFC9394B}">
      <dgm:prSet/>
      <dgm:spPr/>
      <dgm:t>
        <a:bodyPr/>
        <a:lstStyle/>
        <a:p>
          <a:endParaRPr lang="en-US"/>
        </a:p>
      </dgm:t>
    </dgm:pt>
    <dgm:pt modelId="{015EA958-F720-1F4D-BF33-7FA8AB7D19A8}" type="sibTrans" cxnId="{8CF34E88-6901-F443-A202-326EAFC9394B}">
      <dgm:prSet/>
      <dgm:spPr/>
      <dgm:t>
        <a:bodyPr/>
        <a:lstStyle/>
        <a:p>
          <a:endParaRPr lang="en-US"/>
        </a:p>
      </dgm:t>
    </dgm:pt>
    <dgm:pt modelId="{A63EE8C0-51E8-8A45-BAFA-9456410F31D7}">
      <dgm:prSet phldrT="[Text]"/>
      <dgm:spPr/>
      <dgm:t>
        <a:bodyPr/>
        <a:lstStyle/>
        <a:p>
          <a:r>
            <a:rPr lang="en-US" dirty="0" smtClean="0">
              <a:solidFill>
                <a:srgbClr val="000000"/>
              </a:solidFill>
            </a:rPr>
            <a:t>Clinic attendance</a:t>
          </a:r>
          <a:endParaRPr lang="en-US" dirty="0">
            <a:solidFill>
              <a:srgbClr val="000000"/>
            </a:solidFill>
          </a:endParaRPr>
        </a:p>
      </dgm:t>
    </dgm:pt>
    <dgm:pt modelId="{7A50B552-5C6C-E442-B674-D706987A26EB}" type="parTrans" cxnId="{08BC97CF-BA03-E042-9E8F-A1748122EB48}">
      <dgm:prSet/>
      <dgm:spPr/>
      <dgm:t>
        <a:bodyPr/>
        <a:lstStyle/>
        <a:p>
          <a:endParaRPr lang="en-US"/>
        </a:p>
      </dgm:t>
    </dgm:pt>
    <dgm:pt modelId="{D8ABAC33-0AFA-4942-9D49-AFF8E5108193}" type="sibTrans" cxnId="{08BC97CF-BA03-E042-9E8F-A1748122EB48}">
      <dgm:prSet/>
      <dgm:spPr/>
      <dgm:t>
        <a:bodyPr/>
        <a:lstStyle/>
        <a:p>
          <a:endParaRPr lang="en-US"/>
        </a:p>
      </dgm:t>
    </dgm:pt>
    <dgm:pt modelId="{A49FD036-5845-8C42-9350-1F47B6CDC7E9}">
      <dgm:prSet phldrT="[Text]"/>
      <dgm:spPr/>
      <dgm:t>
        <a:bodyPr/>
        <a:lstStyle/>
        <a:p>
          <a:r>
            <a:rPr lang="en-US" dirty="0" smtClean="0">
              <a:solidFill>
                <a:schemeClr val="tx1"/>
              </a:solidFill>
            </a:rPr>
            <a:t>Absolute or intermittent</a:t>
          </a:r>
          <a:endParaRPr lang="en-US" dirty="0">
            <a:solidFill>
              <a:schemeClr val="tx1"/>
            </a:solidFill>
          </a:endParaRPr>
        </a:p>
      </dgm:t>
    </dgm:pt>
    <dgm:pt modelId="{C3E3D52A-BA8E-894C-BAC4-CFBE4451A974}" type="sibTrans" cxnId="{8FE0061A-C194-7443-9FBC-B568A0B40177}">
      <dgm:prSet/>
      <dgm:spPr/>
      <dgm:t>
        <a:bodyPr/>
        <a:lstStyle/>
        <a:p>
          <a:endParaRPr lang="en-US"/>
        </a:p>
      </dgm:t>
    </dgm:pt>
    <dgm:pt modelId="{E7F4545C-C029-A64A-8785-572B2AA873EB}" type="parTrans" cxnId="{8FE0061A-C194-7443-9FBC-B568A0B40177}">
      <dgm:prSet/>
      <dgm:spPr/>
      <dgm:t>
        <a:bodyPr/>
        <a:lstStyle/>
        <a:p>
          <a:endParaRPr lang="en-US"/>
        </a:p>
      </dgm:t>
    </dgm:pt>
    <dgm:pt modelId="{E1E866FB-F056-EA44-B658-180BC10B22F5}" type="pres">
      <dgm:prSet presAssocID="{4BD2EB2B-0A4B-CE43-A279-50EFE562FC60}" presName="Name0" presStyleCnt="0">
        <dgm:presLayoutVars>
          <dgm:chMax val="1"/>
          <dgm:dir/>
          <dgm:animLvl val="ctr"/>
          <dgm:resizeHandles val="exact"/>
        </dgm:presLayoutVars>
      </dgm:prSet>
      <dgm:spPr/>
      <dgm:t>
        <a:bodyPr/>
        <a:lstStyle/>
        <a:p>
          <a:endParaRPr lang="en-US"/>
        </a:p>
      </dgm:t>
    </dgm:pt>
    <dgm:pt modelId="{507869DA-72CF-DB48-A5D5-B30FD3DC38D8}" type="pres">
      <dgm:prSet presAssocID="{788099F1-0299-8749-81B7-B583435DB668}" presName="centerShape" presStyleLbl="node0" presStyleIdx="0" presStyleCnt="1"/>
      <dgm:spPr/>
      <dgm:t>
        <a:bodyPr/>
        <a:lstStyle/>
        <a:p>
          <a:endParaRPr lang="en-US"/>
        </a:p>
      </dgm:t>
    </dgm:pt>
    <dgm:pt modelId="{6E223343-9FF2-AF47-BA50-271963C1886B}" type="pres">
      <dgm:prSet presAssocID="{0DAA13DB-1A4A-9845-9704-8028FD45F9F1}" presName="node" presStyleLbl="node1" presStyleIdx="0" presStyleCnt="4">
        <dgm:presLayoutVars>
          <dgm:bulletEnabled val="1"/>
        </dgm:presLayoutVars>
      </dgm:prSet>
      <dgm:spPr/>
      <dgm:t>
        <a:bodyPr/>
        <a:lstStyle/>
        <a:p>
          <a:endParaRPr lang="en-US"/>
        </a:p>
      </dgm:t>
    </dgm:pt>
    <dgm:pt modelId="{954ECA1F-641B-8148-82CA-6FB2D6427769}" type="pres">
      <dgm:prSet presAssocID="{0DAA13DB-1A4A-9845-9704-8028FD45F9F1}" presName="dummy" presStyleCnt="0"/>
      <dgm:spPr/>
    </dgm:pt>
    <dgm:pt modelId="{43CA3025-DB0B-9F47-B9B0-CC27F92CD5D7}" type="pres">
      <dgm:prSet presAssocID="{E7886D55-10F8-1048-B17E-49D5F0C3D0C8}" presName="sibTrans" presStyleLbl="sibTrans2D1" presStyleIdx="0" presStyleCnt="4"/>
      <dgm:spPr/>
      <dgm:t>
        <a:bodyPr/>
        <a:lstStyle/>
        <a:p>
          <a:endParaRPr lang="en-US"/>
        </a:p>
      </dgm:t>
    </dgm:pt>
    <dgm:pt modelId="{0971AC38-11CB-4D4B-B65A-AC7FA86E416A}" type="pres">
      <dgm:prSet presAssocID="{BDCBC3BB-4CE9-7444-8DA2-C0F70E7D05D7}" presName="node" presStyleLbl="node1" presStyleIdx="1" presStyleCnt="4">
        <dgm:presLayoutVars>
          <dgm:bulletEnabled val="1"/>
        </dgm:presLayoutVars>
      </dgm:prSet>
      <dgm:spPr/>
      <dgm:t>
        <a:bodyPr/>
        <a:lstStyle/>
        <a:p>
          <a:endParaRPr lang="en-US"/>
        </a:p>
      </dgm:t>
    </dgm:pt>
    <dgm:pt modelId="{9599A08F-5C13-F648-BC32-66334B300A82}" type="pres">
      <dgm:prSet presAssocID="{BDCBC3BB-4CE9-7444-8DA2-C0F70E7D05D7}" presName="dummy" presStyleCnt="0"/>
      <dgm:spPr/>
    </dgm:pt>
    <dgm:pt modelId="{C25CD62A-6F86-3145-ACEC-FAF34DED764D}" type="pres">
      <dgm:prSet presAssocID="{015EA958-F720-1F4D-BF33-7FA8AB7D19A8}" presName="sibTrans" presStyleLbl="sibTrans2D1" presStyleIdx="1" presStyleCnt="4"/>
      <dgm:spPr/>
      <dgm:t>
        <a:bodyPr/>
        <a:lstStyle/>
        <a:p>
          <a:endParaRPr lang="en-US"/>
        </a:p>
      </dgm:t>
    </dgm:pt>
    <dgm:pt modelId="{4B3C0357-4A95-7E4B-A3DE-1259C3B381DE}" type="pres">
      <dgm:prSet presAssocID="{A63EE8C0-51E8-8A45-BAFA-9456410F31D7}" presName="node" presStyleLbl="node1" presStyleIdx="2" presStyleCnt="4">
        <dgm:presLayoutVars>
          <dgm:bulletEnabled val="1"/>
        </dgm:presLayoutVars>
      </dgm:prSet>
      <dgm:spPr/>
      <dgm:t>
        <a:bodyPr/>
        <a:lstStyle/>
        <a:p>
          <a:endParaRPr lang="en-US"/>
        </a:p>
      </dgm:t>
    </dgm:pt>
    <dgm:pt modelId="{160DE2E5-DD2D-D946-90DC-5DA9C0D4DA19}" type="pres">
      <dgm:prSet presAssocID="{A63EE8C0-51E8-8A45-BAFA-9456410F31D7}" presName="dummy" presStyleCnt="0"/>
      <dgm:spPr/>
    </dgm:pt>
    <dgm:pt modelId="{244104B2-C938-C146-A034-E0AF302CBDD3}" type="pres">
      <dgm:prSet presAssocID="{D8ABAC33-0AFA-4942-9D49-AFF8E5108193}" presName="sibTrans" presStyleLbl="sibTrans2D1" presStyleIdx="2" presStyleCnt="4"/>
      <dgm:spPr/>
      <dgm:t>
        <a:bodyPr/>
        <a:lstStyle/>
        <a:p>
          <a:endParaRPr lang="en-US"/>
        </a:p>
      </dgm:t>
    </dgm:pt>
    <dgm:pt modelId="{1C3FAC3E-FE76-9F41-9189-2827C438B34E}" type="pres">
      <dgm:prSet presAssocID="{A49FD036-5845-8C42-9350-1F47B6CDC7E9}" presName="node" presStyleLbl="node1" presStyleIdx="3" presStyleCnt="4" custRadScaleRad="103431" custRadScaleInc="-5097">
        <dgm:presLayoutVars>
          <dgm:bulletEnabled val="1"/>
        </dgm:presLayoutVars>
      </dgm:prSet>
      <dgm:spPr/>
      <dgm:t>
        <a:bodyPr/>
        <a:lstStyle/>
        <a:p>
          <a:endParaRPr lang="en-US"/>
        </a:p>
      </dgm:t>
    </dgm:pt>
    <dgm:pt modelId="{629260EC-91BD-4249-B0F6-CD1C0BDB3881}" type="pres">
      <dgm:prSet presAssocID="{A49FD036-5845-8C42-9350-1F47B6CDC7E9}" presName="dummy" presStyleCnt="0"/>
      <dgm:spPr/>
    </dgm:pt>
    <dgm:pt modelId="{2BE2D045-6A94-F64A-99F0-DFB7BDCD98DC}" type="pres">
      <dgm:prSet presAssocID="{C3E3D52A-BA8E-894C-BAC4-CFBE4451A974}" presName="sibTrans" presStyleLbl="sibTrans2D1" presStyleIdx="3" presStyleCnt="4"/>
      <dgm:spPr/>
      <dgm:t>
        <a:bodyPr/>
        <a:lstStyle/>
        <a:p>
          <a:endParaRPr lang="en-US"/>
        </a:p>
      </dgm:t>
    </dgm:pt>
  </dgm:ptLst>
  <dgm:cxnLst>
    <dgm:cxn modelId="{55BA8116-68C2-3F44-983B-1ADD4183E375}" type="presOf" srcId="{E7886D55-10F8-1048-B17E-49D5F0C3D0C8}" destId="{43CA3025-DB0B-9F47-B9B0-CC27F92CD5D7}" srcOrd="0" destOrd="0" presId="urn:microsoft.com/office/officeart/2005/8/layout/radial6"/>
    <dgm:cxn modelId="{C977489F-054A-3640-AB11-92C5D5C27668}" type="presOf" srcId="{BDCBC3BB-4CE9-7444-8DA2-C0F70E7D05D7}" destId="{0971AC38-11CB-4D4B-B65A-AC7FA86E416A}" srcOrd="0" destOrd="0" presId="urn:microsoft.com/office/officeart/2005/8/layout/radial6"/>
    <dgm:cxn modelId="{A466B6EE-F0FC-D547-8ADC-C5603A9FA892}" type="presOf" srcId="{4BD2EB2B-0A4B-CE43-A279-50EFE562FC60}" destId="{E1E866FB-F056-EA44-B658-180BC10B22F5}" srcOrd="0" destOrd="0" presId="urn:microsoft.com/office/officeart/2005/8/layout/radial6"/>
    <dgm:cxn modelId="{8CF34E88-6901-F443-A202-326EAFC9394B}" srcId="{788099F1-0299-8749-81B7-B583435DB668}" destId="{BDCBC3BB-4CE9-7444-8DA2-C0F70E7D05D7}" srcOrd="1" destOrd="0" parTransId="{F2A3F3AA-43D0-AA44-956B-4F5293A3188A}" sibTransId="{015EA958-F720-1F4D-BF33-7FA8AB7D19A8}"/>
    <dgm:cxn modelId="{AE222C90-D4F6-F149-8230-EAAAA50129FD}" type="presOf" srcId="{0DAA13DB-1A4A-9845-9704-8028FD45F9F1}" destId="{6E223343-9FF2-AF47-BA50-271963C1886B}" srcOrd="0" destOrd="0" presId="urn:microsoft.com/office/officeart/2005/8/layout/radial6"/>
    <dgm:cxn modelId="{040FEB1A-133C-EA44-A766-46D9972521A0}" srcId="{788099F1-0299-8749-81B7-B583435DB668}" destId="{0DAA13DB-1A4A-9845-9704-8028FD45F9F1}" srcOrd="0" destOrd="0" parTransId="{3324D329-0453-A042-8B64-9D2634D03999}" sibTransId="{E7886D55-10F8-1048-B17E-49D5F0C3D0C8}"/>
    <dgm:cxn modelId="{E464459F-A68D-B54A-A77F-11F2125D7BE7}" type="presOf" srcId="{015EA958-F720-1F4D-BF33-7FA8AB7D19A8}" destId="{C25CD62A-6F86-3145-ACEC-FAF34DED764D}" srcOrd="0" destOrd="0" presId="urn:microsoft.com/office/officeart/2005/8/layout/radial6"/>
    <dgm:cxn modelId="{FD8E876F-D223-4C47-A33D-45ACE09EEB44}" srcId="{4BD2EB2B-0A4B-CE43-A279-50EFE562FC60}" destId="{788099F1-0299-8749-81B7-B583435DB668}" srcOrd="0" destOrd="0" parTransId="{D342CDFC-9107-0344-B5CE-06BAD50F0C2B}" sibTransId="{FF17B974-FDBB-794A-A082-B468FEE9E4CB}"/>
    <dgm:cxn modelId="{538025CB-C279-E64A-B678-98F85996802C}" type="presOf" srcId="{A49FD036-5845-8C42-9350-1F47B6CDC7E9}" destId="{1C3FAC3E-FE76-9F41-9189-2827C438B34E}" srcOrd="0" destOrd="0" presId="urn:microsoft.com/office/officeart/2005/8/layout/radial6"/>
    <dgm:cxn modelId="{7A746E98-20CD-2E4C-ABCC-F733896ED13E}" type="presOf" srcId="{788099F1-0299-8749-81B7-B583435DB668}" destId="{507869DA-72CF-DB48-A5D5-B30FD3DC38D8}" srcOrd="0" destOrd="0" presId="urn:microsoft.com/office/officeart/2005/8/layout/radial6"/>
    <dgm:cxn modelId="{8FE0061A-C194-7443-9FBC-B568A0B40177}" srcId="{788099F1-0299-8749-81B7-B583435DB668}" destId="{A49FD036-5845-8C42-9350-1F47B6CDC7E9}" srcOrd="3" destOrd="0" parTransId="{E7F4545C-C029-A64A-8785-572B2AA873EB}" sibTransId="{C3E3D52A-BA8E-894C-BAC4-CFBE4451A974}"/>
    <dgm:cxn modelId="{3BCDA6E0-352D-0D4F-8E70-6817FC8D4C82}" type="presOf" srcId="{D8ABAC33-0AFA-4942-9D49-AFF8E5108193}" destId="{244104B2-C938-C146-A034-E0AF302CBDD3}" srcOrd="0" destOrd="0" presId="urn:microsoft.com/office/officeart/2005/8/layout/radial6"/>
    <dgm:cxn modelId="{E342A743-2A2A-2346-B134-B62C2E7071F1}" type="presOf" srcId="{A63EE8C0-51E8-8A45-BAFA-9456410F31D7}" destId="{4B3C0357-4A95-7E4B-A3DE-1259C3B381DE}" srcOrd="0" destOrd="0" presId="urn:microsoft.com/office/officeart/2005/8/layout/radial6"/>
    <dgm:cxn modelId="{A77DF749-5C97-D148-AE48-3C3F056D6E8E}" type="presOf" srcId="{C3E3D52A-BA8E-894C-BAC4-CFBE4451A974}" destId="{2BE2D045-6A94-F64A-99F0-DFB7BDCD98DC}" srcOrd="0" destOrd="0" presId="urn:microsoft.com/office/officeart/2005/8/layout/radial6"/>
    <dgm:cxn modelId="{08BC97CF-BA03-E042-9E8F-A1748122EB48}" srcId="{788099F1-0299-8749-81B7-B583435DB668}" destId="{A63EE8C0-51E8-8A45-BAFA-9456410F31D7}" srcOrd="2" destOrd="0" parTransId="{7A50B552-5C6C-E442-B674-D706987A26EB}" sibTransId="{D8ABAC33-0AFA-4942-9D49-AFF8E5108193}"/>
    <dgm:cxn modelId="{8C4E178B-CE7B-4440-9142-207F83F4F198}" type="presParOf" srcId="{E1E866FB-F056-EA44-B658-180BC10B22F5}" destId="{507869DA-72CF-DB48-A5D5-B30FD3DC38D8}" srcOrd="0" destOrd="0" presId="urn:microsoft.com/office/officeart/2005/8/layout/radial6"/>
    <dgm:cxn modelId="{7051714C-57BE-B149-B4B1-BCB733EF0CD5}" type="presParOf" srcId="{E1E866FB-F056-EA44-B658-180BC10B22F5}" destId="{6E223343-9FF2-AF47-BA50-271963C1886B}" srcOrd="1" destOrd="0" presId="urn:microsoft.com/office/officeart/2005/8/layout/radial6"/>
    <dgm:cxn modelId="{18F7AF76-C6D1-B74B-92E6-0C45C3D1AF64}" type="presParOf" srcId="{E1E866FB-F056-EA44-B658-180BC10B22F5}" destId="{954ECA1F-641B-8148-82CA-6FB2D6427769}" srcOrd="2" destOrd="0" presId="urn:microsoft.com/office/officeart/2005/8/layout/radial6"/>
    <dgm:cxn modelId="{B5539616-56A9-B94B-B6B4-CC52C49003BF}" type="presParOf" srcId="{E1E866FB-F056-EA44-B658-180BC10B22F5}" destId="{43CA3025-DB0B-9F47-B9B0-CC27F92CD5D7}" srcOrd="3" destOrd="0" presId="urn:microsoft.com/office/officeart/2005/8/layout/radial6"/>
    <dgm:cxn modelId="{5C7073B2-0C91-3D43-9D7B-B8879B3F1D0D}" type="presParOf" srcId="{E1E866FB-F056-EA44-B658-180BC10B22F5}" destId="{0971AC38-11CB-4D4B-B65A-AC7FA86E416A}" srcOrd="4" destOrd="0" presId="urn:microsoft.com/office/officeart/2005/8/layout/radial6"/>
    <dgm:cxn modelId="{EF64D9AE-D1F8-8548-A9B7-0751716157E7}" type="presParOf" srcId="{E1E866FB-F056-EA44-B658-180BC10B22F5}" destId="{9599A08F-5C13-F648-BC32-66334B300A82}" srcOrd="5" destOrd="0" presId="urn:microsoft.com/office/officeart/2005/8/layout/radial6"/>
    <dgm:cxn modelId="{E40C30B5-1B95-C444-BB01-50E1EA1AB662}" type="presParOf" srcId="{E1E866FB-F056-EA44-B658-180BC10B22F5}" destId="{C25CD62A-6F86-3145-ACEC-FAF34DED764D}" srcOrd="6" destOrd="0" presId="urn:microsoft.com/office/officeart/2005/8/layout/radial6"/>
    <dgm:cxn modelId="{DDF32F1B-2643-544B-8B7B-E657108076E4}" type="presParOf" srcId="{E1E866FB-F056-EA44-B658-180BC10B22F5}" destId="{4B3C0357-4A95-7E4B-A3DE-1259C3B381DE}" srcOrd="7" destOrd="0" presId="urn:microsoft.com/office/officeart/2005/8/layout/radial6"/>
    <dgm:cxn modelId="{3655D6DD-446F-FA4E-965A-6840C0899D73}" type="presParOf" srcId="{E1E866FB-F056-EA44-B658-180BC10B22F5}" destId="{160DE2E5-DD2D-D946-90DC-5DA9C0D4DA19}" srcOrd="8" destOrd="0" presId="urn:microsoft.com/office/officeart/2005/8/layout/radial6"/>
    <dgm:cxn modelId="{D7EDD404-43A9-834A-B98F-5D7CF5634DDD}" type="presParOf" srcId="{E1E866FB-F056-EA44-B658-180BC10B22F5}" destId="{244104B2-C938-C146-A034-E0AF302CBDD3}" srcOrd="9" destOrd="0" presId="urn:microsoft.com/office/officeart/2005/8/layout/radial6"/>
    <dgm:cxn modelId="{916642B6-5DE4-5142-BCD0-17DDEA712FB6}" type="presParOf" srcId="{E1E866FB-F056-EA44-B658-180BC10B22F5}" destId="{1C3FAC3E-FE76-9F41-9189-2827C438B34E}" srcOrd="10" destOrd="0" presId="urn:microsoft.com/office/officeart/2005/8/layout/radial6"/>
    <dgm:cxn modelId="{846B208E-B98B-AD41-8F28-47C222390AC0}" type="presParOf" srcId="{E1E866FB-F056-EA44-B658-180BC10B22F5}" destId="{629260EC-91BD-4249-B0F6-CD1C0BDB3881}" srcOrd="11" destOrd="0" presId="urn:microsoft.com/office/officeart/2005/8/layout/radial6"/>
    <dgm:cxn modelId="{DBBA3801-A047-2543-B3D4-1648139A351B}" type="presParOf" srcId="{E1E866FB-F056-EA44-B658-180BC10B22F5}" destId="{2BE2D045-6A94-F64A-99F0-DFB7BDCD98DC}"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9FA8EF3-1090-A74C-8BD2-B41F23ADCB8B}"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en-US"/>
        </a:p>
      </dgm:t>
    </dgm:pt>
    <dgm:pt modelId="{306899D8-EA95-2742-9767-837B3AEC7940}">
      <dgm:prSet phldrT="[Text]"/>
      <dgm:spPr/>
      <dgm:t>
        <a:bodyPr/>
        <a:lstStyle/>
        <a:p>
          <a:r>
            <a:rPr lang="en-US" dirty="0" smtClean="0">
              <a:solidFill>
                <a:schemeClr val="tx1"/>
              </a:solidFill>
            </a:rPr>
            <a:t>IMN</a:t>
          </a:r>
          <a:endParaRPr lang="en-US" dirty="0">
            <a:solidFill>
              <a:schemeClr val="tx1"/>
            </a:solidFill>
          </a:endParaRPr>
        </a:p>
      </dgm:t>
    </dgm:pt>
    <dgm:pt modelId="{F92D896D-34D9-0A43-A931-526474533B0D}" type="parTrans" cxnId="{4049CF90-76D0-A44D-8B25-878BDF634856}">
      <dgm:prSet/>
      <dgm:spPr/>
      <dgm:t>
        <a:bodyPr/>
        <a:lstStyle/>
        <a:p>
          <a:endParaRPr lang="en-US"/>
        </a:p>
      </dgm:t>
    </dgm:pt>
    <dgm:pt modelId="{FF95992B-0242-DE4D-8FE6-DBB8B3EF36E2}" type="sibTrans" cxnId="{4049CF90-76D0-A44D-8B25-878BDF634856}">
      <dgm:prSet/>
      <dgm:spPr/>
      <dgm:t>
        <a:bodyPr/>
        <a:lstStyle/>
        <a:p>
          <a:endParaRPr lang="en-US"/>
        </a:p>
      </dgm:t>
    </dgm:pt>
    <dgm:pt modelId="{EBEC2238-EE0E-C64E-BCDC-BF4DC33B9BDB}">
      <dgm:prSet phldrT="[Text]" custT="1"/>
      <dgm:spPr/>
      <dgm:t>
        <a:bodyPr/>
        <a:lstStyle/>
        <a:p>
          <a:r>
            <a:rPr lang="en-IE" sz="2400" b="1" i="1" dirty="0" smtClean="0"/>
            <a:t>Highly prevalent in solid organ transplant recipients 		</a:t>
          </a:r>
          <a:endParaRPr lang="en-US" sz="1800" b="1" i="1" dirty="0"/>
        </a:p>
      </dgm:t>
    </dgm:pt>
    <dgm:pt modelId="{72FB23E8-4AEB-2A4C-9F5E-059265612D12}" type="parTrans" cxnId="{4B2AB35E-3109-734E-8474-C2EAEBCF43CC}">
      <dgm:prSet/>
      <dgm:spPr/>
      <dgm:t>
        <a:bodyPr/>
        <a:lstStyle/>
        <a:p>
          <a:endParaRPr lang="en-US"/>
        </a:p>
      </dgm:t>
    </dgm:pt>
    <dgm:pt modelId="{2C3622F4-DE0E-BE4B-9EF3-93C3F1235AA7}" type="sibTrans" cxnId="{4B2AB35E-3109-734E-8474-C2EAEBCF43CC}">
      <dgm:prSet/>
      <dgm:spPr/>
      <dgm:t>
        <a:bodyPr/>
        <a:lstStyle/>
        <a:p>
          <a:endParaRPr lang="en-US"/>
        </a:p>
      </dgm:t>
    </dgm:pt>
    <dgm:pt modelId="{7627E0CD-6779-7548-8C61-5543C46AEB33}">
      <dgm:prSet phldrT="[Text]" phldr="1"/>
      <dgm:spPr/>
      <dgm:t>
        <a:bodyPr/>
        <a:lstStyle/>
        <a:p>
          <a:endParaRPr lang="en-US" dirty="0"/>
        </a:p>
      </dgm:t>
    </dgm:pt>
    <dgm:pt modelId="{2BC46858-8F8E-BC4C-9DCB-3BB2C7A75924}" type="parTrans" cxnId="{9C2298F8-9C2C-1845-A8C6-6908DF2F09E0}">
      <dgm:prSet/>
      <dgm:spPr/>
      <dgm:t>
        <a:bodyPr/>
        <a:lstStyle/>
        <a:p>
          <a:endParaRPr lang="en-US"/>
        </a:p>
      </dgm:t>
    </dgm:pt>
    <dgm:pt modelId="{86B1AFFB-0F93-8B4A-9644-BC5D6B6504C5}" type="sibTrans" cxnId="{9C2298F8-9C2C-1845-A8C6-6908DF2F09E0}">
      <dgm:prSet/>
      <dgm:spPr/>
      <dgm:t>
        <a:bodyPr/>
        <a:lstStyle/>
        <a:p>
          <a:endParaRPr lang="en-US"/>
        </a:p>
      </dgm:t>
    </dgm:pt>
    <dgm:pt modelId="{341F5D14-A636-F34C-8CD3-258A5EF43A16}">
      <dgm:prSet phldrT="[Text]"/>
      <dgm:spPr/>
      <dgm:t>
        <a:bodyPr/>
        <a:lstStyle/>
        <a:p>
          <a:endParaRPr lang="en-US" sz="1200" dirty="0"/>
        </a:p>
      </dgm:t>
    </dgm:pt>
    <dgm:pt modelId="{348B9108-0AD0-1647-97D6-B8B6724A4DA6}" type="parTrans" cxnId="{CC09F998-9178-7441-9F1B-1C88E6C33FC2}">
      <dgm:prSet/>
      <dgm:spPr/>
      <dgm:t>
        <a:bodyPr/>
        <a:lstStyle/>
        <a:p>
          <a:endParaRPr lang="en-US"/>
        </a:p>
      </dgm:t>
    </dgm:pt>
    <dgm:pt modelId="{AA294F13-EF49-B149-B3EE-541C6B049394}" type="sibTrans" cxnId="{CC09F998-9178-7441-9F1B-1C88E6C33FC2}">
      <dgm:prSet/>
      <dgm:spPr/>
      <dgm:t>
        <a:bodyPr/>
        <a:lstStyle/>
        <a:p>
          <a:endParaRPr lang="en-US"/>
        </a:p>
      </dgm:t>
    </dgm:pt>
    <dgm:pt modelId="{CF152AC8-2319-D240-A497-0B9BB85FBC10}">
      <dgm:prSet phldrT="[Text]"/>
      <dgm:spPr/>
      <dgm:t>
        <a:bodyPr/>
        <a:lstStyle/>
        <a:p>
          <a:r>
            <a:rPr lang="en-US" b="0" i="0" dirty="0" smtClean="0"/>
            <a:t>Ave           </a:t>
          </a:r>
          <a:r>
            <a:rPr lang="en-IE" b="0" i="0" dirty="0" smtClean="0"/>
            <a:t>22.6 cases /100 persons /yr</a:t>
          </a:r>
          <a:endParaRPr lang="en-US" b="0" i="0" dirty="0"/>
        </a:p>
      </dgm:t>
    </dgm:pt>
    <dgm:pt modelId="{CC6A5386-1480-FC46-AF98-293735901AB0}" type="sibTrans" cxnId="{84D3BD53-1B6C-7947-ADDC-84E4C3A6F5FB}">
      <dgm:prSet/>
      <dgm:spPr/>
      <dgm:t>
        <a:bodyPr/>
        <a:lstStyle/>
        <a:p>
          <a:endParaRPr lang="en-US"/>
        </a:p>
      </dgm:t>
    </dgm:pt>
    <dgm:pt modelId="{529E1475-32F9-A441-B38D-87A9E052145D}" type="parTrans" cxnId="{84D3BD53-1B6C-7947-ADDC-84E4C3A6F5FB}">
      <dgm:prSet/>
      <dgm:spPr/>
      <dgm:t>
        <a:bodyPr/>
        <a:lstStyle/>
        <a:p>
          <a:endParaRPr lang="en-US"/>
        </a:p>
      </dgm:t>
    </dgm:pt>
    <dgm:pt modelId="{31970B44-5FFE-1B4C-A696-FB4E40DDBE2B}">
      <dgm:prSet phldrT="[Text]"/>
      <dgm:spPr/>
      <dgm:t>
        <a:bodyPr/>
        <a:lstStyle/>
        <a:p>
          <a:endParaRPr lang="en-US" dirty="0">
            <a:solidFill>
              <a:srgbClr val="000000"/>
            </a:solidFill>
          </a:endParaRPr>
        </a:p>
      </dgm:t>
    </dgm:pt>
    <dgm:pt modelId="{6A6968AC-89AC-E14F-B2EE-46BA98A11806}" type="sibTrans" cxnId="{A66C840C-D23A-7E49-BA03-57357F9CB351}">
      <dgm:prSet/>
      <dgm:spPr/>
      <dgm:t>
        <a:bodyPr/>
        <a:lstStyle/>
        <a:p>
          <a:endParaRPr lang="en-US"/>
        </a:p>
      </dgm:t>
    </dgm:pt>
    <dgm:pt modelId="{23049EC8-9517-9D4D-B0FF-2615ED27C574}" type="parTrans" cxnId="{A66C840C-D23A-7E49-BA03-57357F9CB351}">
      <dgm:prSet/>
      <dgm:spPr/>
      <dgm:t>
        <a:bodyPr/>
        <a:lstStyle/>
        <a:p>
          <a:endParaRPr lang="en-US"/>
        </a:p>
      </dgm:t>
    </dgm:pt>
    <dgm:pt modelId="{A38F9004-9647-0B4B-A888-8A5600D376DC}">
      <dgm:prSet/>
      <dgm:spPr/>
      <dgm:t>
        <a:bodyPr/>
        <a:lstStyle/>
        <a:p>
          <a:endParaRPr lang="en-US" dirty="0"/>
        </a:p>
      </dgm:t>
    </dgm:pt>
    <dgm:pt modelId="{19A0D67C-5908-5441-A30F-BC48636ADEF5}" type="parTrans" cxnId="{A8FDF5C1-A21C-D441-94BE-3AD3324F99FF}">
      <dgm:prSet/>
      <dgm:spPr/>
      <dgm:t>
        <a:bodyPr/>
        <a:lstStyle/>
        <a:p>
          <a:endParaRPr lang="en-US"/>
        </a:p>
      </dgm:t>
    </dgm:pt>
    <dgm:pt modelId="{932BF1FC-63F9-8847-8570-A14719EEACA9}" type="sibTrans" cxnId="{A8FDF5C1-A21C-D441-94BE-3AD3324F99FF}">
      <dgm:prSet/>
      <dgm:spPr/>
      <dgm:t>
        <a:bodyPr/>
        <a:lstStyle/>
        <a:p>
          <a:endParaRPr lang="en-US"/>
        </a:p>
      </dgm:t>
    </dgm:pt>
    <dgm:pt modelId="{5A79E512-B089-DC4F-BAF5-4066C8E0D9C6}">
      <dgm:prSet/>
      <dgm:spPr/>
      <dgm:t>
        <a:bodyPr/>
        <a:lstStyle/>
        <a:p>
          <a:endParaRPr lang="en-US" dirty="0">
            <a:solidFill>
              <a:srgbClr val="000000"/>
            </a:solidFill>
          </a:endParaRPr>
        </a:p>
      </dgm:t>
    </dgm:pt>
    <dgm:pt modelId="{AE971F67-3B88-C543-B46B-1956D9C5B858}" type="sibTrans" cxnId="{D512D21D-ED83-4242-9FA9-EC6A70FAC12E}">
      <dgm:prSet/>
      <dgm:spPr/>
      <dgm:t>
        <a:bodyPr/>
        <a:lstStyle/>
        <a:p>
          <a:endParaRPr lang="en-US"/>
        </a:p>
      </dgm:t>
    </dgm:pt>
    <dgm:pt modelId="{92ACC9EA-0255-1641-AB07-C64D86CA3C7F}" type="parTrans" cxnId="{D512D21D-ED83-4242-9FA9-EC6A70FAC12E}">
      <dgm:prSet/>
      <dgm:spPr/>
      <dgm:t>
        <a:bodyPr/>
        <a:lstStyle/>
        <a:p>
          <a:endParaRPr lang="en-US"/>
        </a:p>
      </dgm:t>
    </dgm:pt>
    <dgm:pt modelId="{AAA77283-9898-CB46-888D-6CC68FF817F8}">
      <dgm:prSet/>
      <dgm:spPr/>
      <dgm:t>
        <a:bodyPr/>
        <a:lstStyle/>
        <a:p>
          <a:endParaRPr lang="en-US" dirty="0"/>
        </a:p>
      </dgm:t>
    </dgm:pt>
    <dgm:pt modelId="{3FDE92F1-6CCE-7A45-8F5D-7B70C8D6E9F9}" type="sibTrans" cxnId="{2F0E6598-D9FA-A045-8610-C6BD1A41CB8A}">
      <dgm:prSet/>
      <dgm:spPr/>
      <dgm:t>
        <a:bodyPr/>
        <a:lstStyle/>
        <a:p>
          <a:endParaRPr lang="en-US"/>
        </a:p>
      </dgm:t>
    </dgm:pt>
    <dgm:pt modelId="{612A2468-9FAB-ED4B-AE68-A4B1E7730EDA}" type="parTrans" cxnId="{2F0E6598-D9FA-A045-8610-C6BD1A41CB8A}">
      <dgm:prSet/>
      <dgm:spPr/>
      <dgm:t>
        <a:bodyPr/>
        <a:lstStyle/>
        <a:p>
          <a:endParaRPr lang="en-US"/>
        </a:p>
      </dgm:t>
    </dgm:pt>
    <dgm:pt modelId="{401822BF-EE6A-4D4F-949D-EE54A36290EE}">
      <dgm:prSet/>
      <dgm:spPr/>
      <dgm:t>
        <a:bodyPr/>
        <a:lstStyle/>
        <a:p>
          <a:r>
            <a:rPr lang="en-US" dirty="0" smtClean="0"/>
            <a:t>Liver           6.7</a:t>
          </a:r>
          <a:endParaRPr lang="en-US" dirty="0"/>
        </a:p>
      </dgm:t>
    </dgm:pt>
    <dgm:pt modelId="{BDF9A5E0-8151-8745-99FC-843640910256}" type="parTrans" cxnId="{2B9EC7C2-B891-0048-A68F-F9A610ABA394}">
      <dgm:prSet/>
      <dgm:spPr/>
      <dgm:t>
        <a:bodyPr/>
        <a:lstStyle/>
        <a:p>
          <a:endParaRPr lang="en-US"/>
        </a:p>
      </dgm:t>
    </dgm:pt>
    <dgm:pt modelId="{7CECF607-9444-3E4D-9A61-D68B7CDF2F93}" type="sibTrans" cxnId="{2B9EC7C2-B891-0048-A68F-F9A610ABA394}">
      <dgm:prSet/>
      <dgm:spPr/>
      <dgm:t>
        <a:bodyPr/>
        <a:lstStyle/>
        <a:p>
          <a:endParaRPr lang="en-US"/>
        </a:p>
      </dgm:t>
    </dgm:pt>
    <dgm:pt modelId="{02DC0BCE-9E5F-0749-92E3-BCB5AD3A8335}">
      <dgm:prSet/>
      <dgm:spPr/>
      <dgm:t>
        <a:bodyPr/>
        <a:lstStyle/>
        <a:p>
          <a:r>
            <a:rPr lang="en-IE" b="0" i="0" dirty="0" smtClean="0"/>
            <a:t>Heart        14.5</a:t>
          </a:r>
          <a:endParaRPr lang="en-US" dirty="0"/>
        </a:p>
      </dgm:t>
    </dgm:pt>
    <dgm:pt modelId="{49E9B72D-205F-104D-AF3D-56A4A59BB533}" type="parTrans" cxnId="{BADE67E7-0268-F54C-8CBC-A442C0547345}">
      <dgm:prSet/>
      <dgm:spPr/>
      <dgm:t>
        <a:bodyPr/>
        <a:lstStyle/>
        <a:p>
          <a:endParaRPr lang="en-US"/>
        </a:p>
      </dgm:t>
    </dgm:pt>
    <dgm:pt modelId="{33BA68CC-73A4-DE41-BFB7-00A7ABED54BB}" type="sibTrans" cxnId="{BADE67E7-0268-F54C-8CBC-A442C0547345}">
      <dgm:prSet/>
      <dgm:spPr/>
      <dgm:t>
        <a:bodyPr/>
        <a:lstStyle/>
        <a:p>
          <a:endParaRPr lang="en-US"/>
        </a:p>
      </dgm:t>
    </dgm:pt>
    <dgm:pt modelId="{C823359B-FF88-9E44-97CB-750FD19B353B}">
      <dgm:prSet custT="1"/>
      <dgm:spPr/>
      <dgm:t>
        <a:bodyPr/>
        <a:lstStyle/>
        <a:p>
          <a:r>
            <a:rPr lang="en-IE" sz="1800" dirty="0" smtClean="0"/>
            <a:t>Kidney      35.6           Most evidence                       			</a:t>
          </a:r>
          <a:r>
            <a:rPr lang="en-US" sz="1800" b="0" i="0" dirty="0" smtClean="0"/>
            <a:t>Contributes to 36% graft failure</a:t>
          </a:r>
          <a:endParaRPr lang="en-US" sz="1800" b="0" i="0" dirty="0"/>
        </a:p>
      </dgm:t>
    </dgm:pt>
    <dgm:pt modelId="{01B18B85-0C5A-4643-8B85-B2A3ED1175B4}" type="parTrans" cxnId="{5F21D934-4E12-4A4E-8BD3-ED34A7060531}">
      <dgm:prSet/>
      <dgm:spPr/>
      <dgm:t>
        <a:bodyPr/>
        <a:lstStyle/>
        <a:p>
          <a:endParaRPr lang="en-US"/>
        </a:p>
      </dgm:t>
    </dgm:pt>
    <dgm:pt modelId="{40FDE721-B02D-5A44-A87D-55D708EC922D}" type="sibTrans" cxnId="{5F21D934-4E12-4A4E-8BD3-ED34A7060531}">
      <dgm:prSet/>
      <dgm:spPr/>
      <dgm:t>
        <a:bodyPr/>
        <a:lstStyle/>
        <a:p>
          <a:endParaRPr lang="en-US"/>
        </a:p>
      </dgm:t>
    </dgm:pt>
    <dgm:pt modelId="{BB10CA98-676B-AF48-8C30-6BC945DB9BF8}" type="pres">
      <dgm:prSet presAssocID="{59FA8EF3-1090-A74C-8BD2-B41F23ADCB8B}" presName="linearFlow" presStyleCnt="0">
        <dgm:presLayoutVars>
          <dgm:dir/>
          <dgm:animLvl val="lvl"/>
          <dgm:resizeHandles val="exact"/>
        </dgm:presLayoutVars>
      </dgm:prSet>
      <dgm:spPr/>
      <dgm:t>
        <a:bodyPr/>
        <a:lstStyle/>
        <a:p>
          <a:endParaRPr lang="en-US"/>
        </a:p>
      </dgm:t>
    </dgm:pt>
    <dgm:pt modelId="{76F9C882-05CF-2F4F-8E8F-2D9E9DF7F1DF}" type="pres">
      <dgm:prSet presAssocID="{306899D8-EA95-2742-9767-837B3AEC7940}" presName="composite" presStyleCnt="0"/>
      <dgm:spPr/>
    </dgm:pt>
    <dgm:pt modelId="{D674D35B-7246-D647-81CE-77579A3DED52}" type="pres">
      <dgm:prSet presAssocID="{306899D8-EA95-2742-9767-837B3AEC7940}" presName="parentText" presStyleLbl="alignNode1" presStyleIdx="0" presStyleCnt="5">
        <dgm:presLayoutVars>
          <dgm:chMax val="1"/>
          <dgm:bulletEnabled val="1"/>
        </dgm:presLayoutVars>
      </dgm:prSet>
      <dgm:spPr/>
      <dgm:t>
        <a:bodyPr/>
        <a:lstStyle/>
        <a:p>
          <a:endParaRPr lang="en-US"/>
        </a:p>
      </dgm:t>
    </dgm:pt>
    <dgm:pt modelId="{05468888-6C0D-9C40-BD4F-FAEAC2C42FB8}" type="pres">
      <dgm:prSet presAssocID="{306899D8-EA95-2742-9767-837B3AEC7940}" presName="descendantText" presStyleLbl="alignAcc1" presStyleIdx="0" presStyleCnt="5">
        <dgm:presLayoutVars>
          <dgm:bulletEnabled val="1"/>
        </dgm:presLayoutVars>
      </dgm:prSet>
      <dgm:spPr/>
      <dgm:t>
        <a:bodyPr/>
        <a:lstStyle/>
        <a:p>
          <a:endParaRPr lang="en-US"/>
        </a:p>
      </dgm:t>
    </dgm:pt>
    <dgm:pt modelId="{EAED97DE-5B8D-1E40-A0FB-B37DB3DB0FC4}" type="pres">
      <dgm:prSet presAssocID="{FF95992B-0242-DE4D-8FE6-DBB8B3EF36E2}" presName="sp" presStyleCnt="0"/>
      <dgm:spPr/>
    </dgm:pt>
    <dgm:pt modelId="{836B8B11-A676-E040-B070-D0FA3B0BC6FF}" type="pres">
      <dgm:prSet presAssocID="{31970B44-5FFE-1B4C-A696-FB4E40DDBE2B}" presName="composite" presStyleCnt="0"/>
      <dgm:spPr/>
    </dgm:pt>
    <dgm:pt modelId="{156A8454-B1CA-8845-8BAF-57CE144725FF}" type="pres">
      <dgm:prSet presAssocID="{31970B44-5FFE-1B4C-A696-FB4E40DDBE2B}" presName="parentText" presStyleLbl="alignNode1" presStyleIdx="1" presStyleCnt="5">
        <dgm:presLayoutVars>
          <dgm:chMax val="1"/>
          <dgm:bulletEnabled val="1"/>
        </dgm:presLayoutVars>
      </dgm:prSet>
      <dgm:spPr/>
      <dgm:t>
        <a:bodyPr/>
        <a:lstStyle/>
        <a:p>
          <a:endParaRPr lang="en-US"/>
        </a:p>
      </dgm:t>
    </dgm:pt>
    <dgm:pt modelId="{DC6CEA6D-EE66-394B-974B-6C3BC30780E9}" type="pres">
      <dgm:prSet presAssocID="{31970B44-5FFE-1B4C-A696-FB4E40DDBE2B}" presName="descendantText" presStyleLbl="alignAcc1" presStyleIdx="1" presStyleCnt="5">
        <dgm:presLayoutVars>
          <dgm:bulletEnabled val="1"/>
        </dgm:presLayoutVars>
      </dgm:prSet>
      <dgm:spPr/>
      <dgm:t>
        <a:bodyPr/>
        <a:lstStyle/>
        <a:p>
          <a:endParaRPr lang="en-US"/>
        </a:p>
      </dgm:t>
    </dgm:pt>
    <dgm:pt modelId="{061C36E4-942F-BF46-9FCB-063F6C9EF04C}" type="pres">
      <dgm:prSet presAssocID="{6A6968AC-89AC-E14F-B2EE-46BA98A11806}" presName="sp" presStyleCnt="0"/>
      <dgm:spPr/>
    </dgm:pt>
    <dgm:pt modelId="{03617AC9-B94E-AB42-904F-85055FAB9782}" type="pres">
      <dgm:prSet presAssocID="{7627E0CD-6779-7548-8C61-5543C46AEB33}" presName="composite" presStyleCnt="0"/>
      <dgm:spPr/>
    </dgm:pt>
    <dgm:pt modelId="{8DCB70BE-A298-774F-9A8F-238A6FBE3202}" type="pres">
      <dgm:prSet presAssocID="{7627E0CD-6779-7548-8C61-5543C46AEB33}" presName="parentText" presStyleLbl="alignNode1" presStyleIdx="2" presStyleCnt="5">
        <dgm:presLayoutVars>
          <dgm:chMax val="1"/>
          <dgm:bulletEnabled val="1"/>
        </dgm:presLayoutVars>
      </dgm:prSet>
      <dgm:spPr/>
      <dgm:t>
        <a:bodyPr/>
        <a:lstStyle/>
        <a:p>
          <a:endParaRPr lang="en-US"/>
        </a:p>
      </dgm:t>
    </dgm:pt>
    <dgm:pt modelId="{045BF4B6-A99E-F146-B201-BBC4B114D359}" type="pres">
      <dgm:prSet presAssocID="{7627E0CD-6779-7548-8C61-5543C46AEB33}" presName="descendantText" presStyleLbl="alignAcc1" presStyleIdx="2" presStyleCnt="5">
        <dgm:presLayoutVars>
          <dgm:bulletEnabled val="1"/>
        </dgm:presLayoutVars>
      </dgm:prSet>
      <dgm:spPr/>
      <dgm:t>
        <a:bodyPr/>
        <a:lstStyle/>
        <a:p>
          <a:endParaRPr lang="en-US"/>
        </a:p>
      </dgm:t>
    </dgm:pt>
    <dgm:pt modelId="{43D730ED-598F-7C4F-808E-3F8CAFA039F6}" type="pres">
      <dgm:prSet presAssocID="{86B1AFFB-0F93-8B4A-9644-BC5D6B6504C5}" presName="sp" presStyleCnt="0"/>
      <dgm:spPr/>
    </dgm:pt>
    <dgm:pt modelId="{DDA77CDD-3050-5D4F-BFC4-1770A36417FF}" type="pres">
      <dgm:prSet presAssocID="{5A79E512-B089-DC4F-BAF5-4066C8E0D9C6}" presName="composite" presStyleCnt="0"/>
      <dgm:spPr/>
    </dgm:pt>
    <dgm:pt modelId="{EB3D2503-5421-EB4C-8D36-35CF572D91AE}" type="pres">
      <dgm:prSet presAssocID="{5A79E512-B089-DC4F-BAF5-4066C8E0D9C6}" presName="parentText" presStyleLbl="alignNode1" presStyleIdx="3" presStyleCnt="5" custLinFactNeighborX="9715" custLinFactNeighborY="5305">
        <dgm:presLayoutVars>
          <dgm:chMax val="1"/>
          <dgm:bulletEnabled val="1"/>
        </dgm:presLayoutVars>
      </dgm:prSet>
      <dgm:spPr/>
      <dgm:t>
        <a:bodyPr/>
        <a:lstStyle/>
        <a:p>
          <a:endParaRPr lang="en-US"/>
        </a:p>
      </dgm:t>
    </dgm:pt>
    <dgm:pt modelId="{DDED8D11-B6DE-EA49-9BB0-7E3113A805E5}" type="pres">
      <dgm:prSet presAssocID="{5A79E512-B089-DC4F-BAF5-4066C8E0D9C6}" presName="descendantText" presStyleLbl="alignAcc1" presStyleIdx="3" presStyleCnt="5">
        <dgm:presLayoutVars>
          <dgm:bulletEnabled val="1"/>
        </dgm:presLayoutVars>
      </dgm:prSet>
      <dgm:spPr/>
      <dgm:t>
        <a:bodyPr/>
        <a:lstStyle/>
        <a:p>
          <a:endParaRPr lang="en-US"/>
        </a:p>
      </dgm:t>
    </dgm:pt>
    <dgm:pt modelId="{412FF5F2-1274-4E40-B7AF-D2A7408DB5B4}" type="pres">
      <dgm:prSet presAssocID="{AE971F67-3B88-C543-B46B-1956D9C5B858}" presName="sp" presStyleCnt="0"/>
      <dgm:spPr/>
    </dgm:pt>
    <dgm:pt modelId="{0175AB49-100D-944A-9235-84BA958A2757}" type="pres">
      <dgm:prSet presAssocID="{AAA77283-9898-CB46-888D-6CC68FF817F8}" presName="composite" presStyleCnt="0"/>
      <dgm:spPr/>
    </dgm:pt>
    <dgm:pt modelId="{C89F3836-5B4F-174C-BEDF-9D96226B7112}" type="pres">
      <dgm:prSet presAssocID="{AAA77283-9898-CB46-888D-6CC68FF817F8}" presName="parentText" presStyleLbl="alignNode1" presStyleIdx="4" presStyleCnt="5">
        <dgm:presLayoutVars>
          <dgm:chMax val="1"/>
          <dgm:bulletEnabled val="1"/>
        </dgm:presLayoutVars>
      </dgm:prSet>
      <dgm:spPr/>
      <dgm:t>
        <a:bodyPr/>
        <a:lstStyle/>
        <a:p>
          <a:endParaRPr lang="en-US"/>
        </a:p>
      </dgm:t>
    </dgm:pt>
    <dgm:pt modelId="{96979200-3EC8-C34A-B3DE-9CC592E6A86B}" type="pres">
      <dgm:prSet presAssocID="{AAA77283-9898-CB46-888D-6CC68FF817F8}" presName="descendantText" presStyleLbl="alignAcc1" presStyleIdx="4" presStyleCnt="5">
        <dgm:presLayoutVars>
          <dgm:bulletEnabled val="1"/>
        </dgm:presLayoutVars>
      </dgm:prSet>
      <dgm:spPr/>
      <dgm:t>
        <a:bodyPr/>
        <a:lstStyle/>
        <a:p>
          <a:endParaRPr lang="en-US"/>
        </a:p>
      </dgm:t>
    </dgm:pt>
  </dgm:ptLst>
  <dgm:cxnLst>
    <dgm:cxn modelId="{A66C840C-D23A-7E49-BA03-57357F9CB351}" srcId="{59FA8EF3-1090-A74C-8BD2-B41F23ADCB8B}" destId="{31970B44-5FFE-1B4C-A696-FB4E40DDBE2B}" srcOrd="1" destOrd="0" parTransId="{23049EC8-9517-9D4D-B0FF-2615ED27C574}" sibTransId="{6A6968AC-89AC-E14F-B2EE-46BA98A11806}"/>
    <dgm:cxn modelId="{8E2A628B-2D4D-6344-8193-B29AA478B92D}" type="presOf" srcId="{59FA8EF3-1090-A74C-8BD2-B41F23ADCB8B}" destId="{BB10CA98-676B-AF48-8C30-6BC945DB9BF8}" srcOrd="0" destOrd="0" presId="urn:microsoft.com/office/officeart/2005/8/layout/chevron2"/>
    <dgm:cxn modelId="{5882CCCC-8743-B64A-9B88-A9D021D911F5}" type="presOf" srcId="{306899D8-EA95-2742-9767-837B3AEC7940}" destId="{D674D35B-7246-D647-81CE-77579A3DED52}" srcOrd="0" destOrd="0" presId="urn:microsoft.com/office/officeart/2005/8/layout/chevron2"/>
    <dgm:cxn modelId="{3558A5D5-B95A-CC4A-A5B3-79B90989FDCF}" type="presOf" srcId="{31970B44-5FFE-1B4C-A696-FB4E40DDBE2B}" destId="{156A8454-B1CA-8845-8BAF-57CE144725FF}" srcOrd="0" destOrd="0" presId="urn:microsoft.com/office/officeart/2005/8/layout/chevron2"/>
    <dgm:cxn modelId="{438A9304-19BD-B94E-8A3F-AA5ABCFB101A}" type="presOf" srcId="{341F5D14-A636-F34C-8CD3-258A5EF43A16}" destId="{045BF4B6-A99E-F146-B201-BBC4B114D359}" srcOrd="0" destOrd="0" presId="urn:microsoft.com/office/officeart/2005/8/layout/chevron2"/>
    <dgm:cxn modelId="{A2E5B281-AB96-3843-BD11-FB3AF8887507}" type="presOf" srcId="{A38F9004-9647-0B4B-A888-8A5600D376DC}" destId="{DDED8D11-B6DE-EA49-9BB0-7E3113A805E5}" srcOrd="0" destOrd="0" presId="urn:microsoft.com/office/officeart/2005/8/layout/chevron2"/>
    <dgm:cxn modelId="{BADE67E7-0268-F54C-8CBC-A442C0547345}" srcId="{5A79E512-B089-DC4F-BAF5-4066C8E0D9C6}" destId="{02DC0BCE-9E5F-0749-92E3-BCB5AD3A8335}" srcOrd="1" destOrd="0" parTransId="{49E9B72D-205F-104D-AF3D-56A4A59BB533}" sibTransId="{33BA68CC-73A4-DE41-BFB7-00A7ABED54BB}"/>
    <dgm:cxn modelId="{5E3522CA-A6E6-2C40-829C-2555C7F946C2}" type="presOf" srcId="{AAA77283-9898-CB46-888D-6CC68FF817F8}" destId="{C89F3836-5B4F-174C-BEDF-9D96226B7112}" srcOrd="0" destOrd="0" presId="urn:microsoft.com/office/officeart/2005/8/layout/chevron2"/>
    <dgm:cxn modelId="{2DAD6EB4-3466-A444-BE5D-09EBFAF1C0C5}" type="presOf" srcId="{5A79E512-B089-DC4F-BAF5-4066C8E0D9C6}" destId="{EB3D2503-5421-EB4C-8D36-35CF572D91AE}" srcOrd="0" destOrd="0" presId="urn:microsoft.com/office/officeart/2005/8/layout/chevron2"/>
    <dgm:cxn modelId="{84D3BD53-1B6C-7947-ADDC-84E4C3A6F5FB}" srcId="{31970B44-5FFE-1B4C-A696-FB4E40DDBE2B}" destId="{CF152AC8-2319-D240-A497-0B9BB85FBC10}" srcOrd="0" destOrd="0" parTransId="{529E1475-32F9-A441-B38D-87A9E052145D}" sibTransId="{CC6A5386-1480-FC46-AF98-293735901AB0}"/>
    <dgm:cxn modelId="{D512D21D-ED83-4242-9FA9-EC6A70FAC12E}" srcId="{59FA8EF3-1090-A74C-8BD2-B41F23ADCB8B}" destId="{5A79E512-B089-DC4F-BAF5-4066C8E0D9C6}" srcOrd="3" destOrd="0" parTransId="{92ACC9EA-0255-1641-AB07-C64D86CA3C7F}" sibTransId="{AE971F67-3B88-C543-B46B-1956D9C5B858}"/>
    <dgm:cxn modelId="{9C2298F8-9C2C-1845-A8C6-6908DF2F09E0}" srcId="{59FA8EF3-1090-A74C-8BD2-B41F23ADCB8B}" destId="{7627E0CD-6779-7548-8C61-5543C46AEB33}" srcOrd="2" destOrd="0" parTransId="{2BC46858-8F8E-BC4C-9DCB-3BB2C7A75924}" sibTransId="{86B1AFFB-0F93-8B4A-9644-BC5D6B6504C5}"/>
    <dgm:cxn modelId="{ACC20964-C686-ED4C-B9EA-779AEF11C8C7}" type="presOf" srcId="{401822BF-EE6A-4D4F-949D-EE54A36290EE}" destId="{96979200-3EC8-C34A-B3DE-9CC592E6A86B}" srcOrd="0" destOrd="0" presId="urn:microsoft.com/office/officeart/2005/8/layout/chevron2"/>
    <dgm:cxn modelId="{BB0EAB76-B515-604F-A4EF-034047366369}" type="presOf" srcId="{EBEC2238-EE0E-C64E-BCDC-BF4DC33B9BDB}" destId="{05468888-6C0D-9C40-BD4F-FAEAC2C42FB8}" srcOrd="0" destOrd="0" presId="urn:microsoft.com/office/officeart/2005/8/layout/chevron2"/>
    <dgm:cxn modelId="{3DF3D044-906E-6349-8FE6-F6B8A680B850}" type="presOf" srcId="{7627E0CD-6779-7548-8C61-5543C46AEB33}" destId="{8DCB70BE-A298-774F-9A8F-238A6FBE3202}" srcOrd="0" destOrd="0" presId="urn:microsoft.com/office/officeart/2005/8/layout/chevron2"/>
    <dgm:cxn modelId="{CB1009B9-6976-3C44-BC73-E501135B83F5}" type="presOf" srcId="{C823359B-FF88-9E44-97CB-750FD19B353B}" destId="{045BF4B6-A99E-F146-B201-BBC4B114D359}" srcOrd="0" destOrd="1" presId="urn:microsoft.com/office/officeart/2005/8/layout/chevron2"/>
    <dgm:cxn modelId="{4DAD2006-E2C6-244D-8666-AC897EB7D17F}" type="presOf" srcId="{02DC0BCE-9E5F-0749-92E3-BCB5AD3A8335}" destId="{DDED8D11-B6DE-EA49-9BB0-7E3113A805E5}" srcOrd="0" destOrd="1" presId="urn:microsoft.com/office/officeart/2005/8/layout/chevron2"/>
    <dgm:cxn modelId="{2B9EC7C2-B891-0048-A68F-F9A610ABA394}" srcId="{AAA77283-9898-CB46-888D-6CC68FF817F8}" destId="{401822BF-EE6A-4D4F-949D-EE54A36290EE}" srcOrd="0" destOrd="0" parTransId="{BDF9A5E0-8151-8745-99FC-843640910256}" sibTransId="{7CECF607-9444-3E4D-9A61-D68B7CDF2F93}"/>
    <dgm:cxn modelId="{A8FDF5C1-A21C-D441-94BE-3AD3324F99FF}" srcId="{5A79E512-B089-DC4F-BAF5-4066C8E0D9C6}" destId="{A38F9004-9647-0B4B-A888-8A5600D376DC}" srcOrd="0" destOrd="0" parTransId="{19A0D67C-5908-5441-A30F-BC48636ADEF5}" sibTransId="{932BF1FC-63F9-8847-8570-A14719EEACA9}"/>
    <dgm:cxn modelId="{CD4F41C2-F003-2444-8E4F-9AEB8A95B44A}" type="presOf" srcId="{CF152AC8-2319-D240-A497-0B9BB85FBC10}" destId="{DC6CEA6D-EE66-394B-974B-6C3BC30780E9}" srcOrd="0" destOrd="0" presId="urn:microsoft.com/office/officeart/2005/8/layout/chevron2"/>
    <dgm:cxn modelId="{CC09F998-9178-7441-9F1B-1C88E6C33FC2}" srcId="{7627E0CD-6779-7548-8C61-5543C46AEB33}" destId="{341F5D14-A636-F34C-8CD3-258A5EF43A16}" srcOrd="0" destOrd="0" parTransId="{348B9108-0AD0-1647-97D6-B8B6724A4DA6}" sibTransId="{AA294F13-EF49-B149-B3EE-541C6B049394}"/>
    <dgm:cxn modelId="{5F21D934-4E12-4A4E-8BD3-ED34A7060531}" srcId="{7627E0CD-6779-7548-8C61-5543C46AEB33}" destId="{C823359B-FF88-9E44-97CB-750FD19B353B}" srcOrd="1" destOrd="0" parTransId="{01B18B85-0C5A-4643-8B85-B2A3ED1175B4}" sibTransId="{40FDE721-B02D-5A44-A87D-55D708EC922D}"/>
    <dgm:cxn modelId="{4049CF90-76D0-A44D-8B25-878BDF634856}" srcId="{59FA8EF3-1090-A74C-8BD2-B41F23ADCB8B}" destId="{306899D8-EA95-2742-9767-837B3AEC7940}" srcOrd="0" destOrd="0" parTransId="{F92D896D-34D9-0A43-A931-526474533B0D}" sibTransId="{FF95992B-0242-DE4D-8FE6-DBB8B3EF36E2}"/>
    <dgm:cxn modelId="{2F0E6598-D9FA-A045-8610-C6BD1A41CB8A}" srcId="{59FA8EF3-1090-A74C-8BD2-B41F23ADCB8B}" destId="{AAA77283-9898-CB46-888D-6CC68FF817F8}" srcOrd="4" destOrd="0" parTransId="{612A2468-9FAB-ED4B-AE68-A4B1E7730EDA}" sibTransId="{3FDE92F1-6CCE-7A45-8F5D-7B70C8D6E9F9}"/>
    <dgm:cxn modelId="{4B2AB35E-3109-734E-8474-C2EAEBCF43CC}" srcId="{306899D8-EA95-2742-9767-837B3AEC7940}" destId="{EBEC2238-EE0E-C64E-BCDC-BF4DC33B9BDB}" srcOrd="0" destOrd="0" parTransId="{72FB23E8-4AEB-2A4C-9F5E-059265612D12}" sibTransId="{2C3622F4-DE0E-BE4B-9EF3-93C3F1235AA7}"/>
    <dgm:cxn modelId="{664BE0E1-9288-144F-9EEB-9297D2DF66A4}" type="presParOf" srcId="{BB10CA98-676B-AF48-8C30-6BC945DB9BF8}" destId="{76F9C882-05CF-2F4F-8E8F-2D9E9DF7F1DF}" srcOrd="0" destOrd="0" presId="urn:microsoft.com/office/officeart/2005/8/layout/chevron2"/>
    <dgm:cxn modelId="{2A718AEF-F728-B742-BB74-9FF0125FE39E}" type="presParOf" srcId="{76F9C882-05CF-2F4F-8E8F-2D9E9DF7F1DF}" destId="{D674D35B-7246-D647-81CE-77579A3DED52}" srcOrd="0" destOrd="0" presId="urn:microsoft.com/office/officeart/2005/8/layout/chevron2"/>
    <dgm:cxn modelId="{5A3BA878-17C4-AF4F-92B8-51BCA272EF7A}" type="presParOf" srcId="{76F9C882-05CF-2F4F-8E8F-2D9E9DF7F1DF}" destId="{05468888-6C0D-9C40-BD4F-FAEAC2C42FB8}" srcOrd="1" destOrd="0" presId="urn:microsoft.com/office/officeart/2005/8/layout/chevron2"/>
    <dgm:cxn modelId="{658F8E58-7FB6-AA42-9A33-5B88BED8760F}" type="presParOf" srcId="{BB10CA98-676B-AF48-8C30-6BC945DB9BF8}" destId="{EAED97DE-5B8D-1E40-A0FB-B37DB3DB0FC4}" srcOrd="1" destOrd="0" presId="urn:microsoft.com/office/officeart/2005/8/layout/chevron2"/>
    <dgm:cxn modelId="{E3E0CC92-FA2C-494B-BD08-A08478626009}" type="presParOf" srcId="{BB10CA98-676B-AF48-8C30-6BC945DB9BF8}" destId="{836B8B11-A676-E040-B070-D0FA3B0BC6FF}" srcOrd="2" destOrd="0" presId="urn:microsoft.com/office/officeart/2005/8/layout/chevron2"/>
    <dgm:cxn modelId="{5F387670-B1CE-9C45-BAEE-193FED95AACD}" type="presParOf" srcId="{836B8B11-A676-E040-B070-D0FA3B0BC6FF}" destId="{156A8454-B1CA-8845-8BAF-57CE144725FF}" srcOrd="0" destOrd="0" presId="urn:microsoft.com/office/officeart/2005/8/layout/chevron2"/>
    <dgm:cxn modelId="{C9A4E3BC-D805-5B47-9219-07AAB4E3A388}" type="presParOf" srcId="{836B8B11-A676-E040-B070-D0FA3B0BC6FF}" destId="{DC6CEA6D-EE66-394B-974B-6C3BC30780E9}" srcOrd="1" destOrd="0" presId="urn:microsoft.com/office/officeart/2005/8/layout/chevron2"/>
    <dgm:cxn modelId="{0C243493-07DE-2F40-BF43-9828B6F68E64}" type="presParOf" srcId="{BB10CA98-676B-AF48-8C30-6BC945DB9BF8}" destId="{061C36E4-942F-BF46-9FCB-063F6C9EF04C}" srcOrd="3" destOrd="0" presId="urn:microsoft.com/office/officeart/2005/8/layout/chevron2"/>
    <dgm:cxn modelId="{159F879D-CC49-674F-BA23-AC96C3C21939}" type="presParOf" srcId="{BB10CA98-676B-AF48-8C30-6BC945DB9BF8}" destId="{03617AC9-B94E-AB42-904F-85055FAB9782}" srcOrd="4" destOrd="0" presId="urn:microsoft.com/office/officeart/2005/8/layout/chevron2"/>
    <dgm:cxn modelId="{784AE552-5343-7E47-AD34-87B316E140E3}" type="presParOf" srcId="{03617AC9-B94E-AB42-904F-85055FAB9782}" destId="{8DCB70BE-A298-774F-9A8F-238A6FBE3202}" srcOrd="0" destOrd="0" presId="urn:microsoft.com/office/officeart/2005/8/layout/chevron2"/>
    <dgm:cxn modelId="{2824E8E5-FF8F-F240-8EF9-ABBAC9C87464}" type="presParOf" srcId="{03617AC9-B94E-AB42-904F-85055FAB9782}" destId="{045BF4B6-A99E-F146-B201-BBC4B114D359}" srcOrd="1" destOrd="0" presId="urn:microsoft.com/office/officeart/2005/8/layout/chevron2"/>
    <dgm:cxn modelId="{DB4A4658-B715-8C4F-8E70-158F9FF6184F}" type="presParOf" srcId="{BB10CA98-676B-AF48-8C30-6BC945DB9BF8}" destId="{43D730ED-598F-7C4F-808E-3F8CAFA039F6}" srcOrd="5" destOrd="0" presId="urn:microsoft.com/office/officeart/2005/8/layout/chevron2"/>
    <dgm:cxn modelId="{9D750617-2912-044E-B6A1-7C4B15FADC4F}" type="presParOf" srcId="{BB10CA98-676B-AF48-8C30-6BC945DB9BF8}" destId="{DDA77CDD-3050-5D4F-BFC4-1770A36417FF}" srcOrd="6" destOrd="0" presId="urn:microsoft.com/office/officeart/2005/8/layout/chevron2"/>
    <dgm:cxn modelId="{9E74D168-248D-F54C-8CC4-85689403617C}" type="presParOf" srcId="{DDA77CDD-3050-5D4F-BFC4-1770A36417FF}" destId="{EB3D2503-5421-EB4C-8D36-35CF572D91AE}" srcOrd="0" destOrd="0" presId="urn:microsoft.com/office/officeart/2005/8/layout/chevron2"/>
    <dgm:cxn modelId="{19029C38-9FB7-6943-A6B5-03C24DED6A49}" type="presParOf" srcId="{DDA77CDD-3050-5D4F-BFC4-1770A36417FF}" destId="{DDED8D11-B6DE-EA49-9BB0-7E3113A805E5}" srcOrd="1" destOrd="0" presId="urn:microsoft.com/office/officeart/2005/8/layout/chevron2"/>
    <dgm:cxn modelId="{4678CEF7-1695-2248-B13C-8B2A8D3002C3}" type="presParOf" srcId="{BB10CA98-676B-AF48-8C30-6BC945DB9BF8}" destId="{412FF5F2-1274-4E40-B7AF-D2A7408DB5B4}" srcOrd="7" destOrd="0" presId="urn:microsoft.com/office/officeart/2005/8/layout/chevron2"/>
    <dgm:cxn modelId="{9C9D47EE-334B-9341-8C84-6859183997A3}" type="presParOf" srcId="{BB10CA98-676B-AF48-8C30-6BC945DB9BF8}" destId="{0175AB49-100D-944A-9235-84BA958A2757}" srcOrd="8" destOrd="0" presId="urn:microsoft.com/office/officeart/2005/8/layout/chevron2"/>
    <dgm:cxn modelId="{9B9CFF58-A41E-E94B-BC40-8EA3B32F2737}" type="presParOf" srcId="{0175AB49-100D-944A-9235-84BA958A2757}" destId="{C89F3836-5B4F-174C-BEDF-9D96226B7112}" srcOrd="0" destOrd="0" presId="urn:microsoft.com/office/officeart/2005/8/layout/chevron2"/>
    <dgm:cxn modelId="{7B95E7D9-89E7-AE48-B08C-2C0B067C5F98}" type="presParOf" srcId="{0175AB49-100D-944A-9235-84BA958A2757}" destId="{96979200-3EC8-C34A-B3DE-9CC592E6A86B}"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9FA8EF3-1090-A74C-8BD2-B41F23ADCB8B}"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en-US"/>
        </a:p>
      </dgm:t>
    </dgm:pt>
    <dgm:pt modelId="{306899D8-EA95-2742-9767-837B3AEC7940}">
      <dgm:prSet phldrT="[Text]" phldr="1"/>
      <dgm:spPr/>
      <dgm:t>
        <a:bodyPr/>
        <a:lstStyle/>
        <a:p>
          <a:endParaRPr lang="en-US"/>
        </a:p>
      </dgm:t>
    </dgm:pt>
    <dgm:pt modelId="{F92D896D-34D9-0A43-A931-526474533B0D}" type="parTrans" cxnId="{4049CF90-76D0-A44D-8B25-878BDF634856}">
      <dgm:prSet/>
      <dgm:spPr/>
      <dgm:t>
        <a:bodyPr/>
        <a:lstStyle/>
        <a:p>
          <a:endParaRPr lang="en-US"/>
        </a:p>
      </dgm:t>
    </dgm:pt>
    <dgm:pt modelId="{FF95992B-0242-DE4D-8FE6-DBB8B3EF36E2}" type="sibTrans" cxnId="{4049CF90-76D0-A44D-8B25-878BDF634856}">
      <dgm:prSet/>
      <dgm:spPr/>
      <dgm:t>
        <a:bodyPr/>
        <a:lstStyle/>
        <a:p>
          <a:endParaRPr lang="en-US"/>
        </a:p>
      </dgm:t>
    </dgm:pt>
    <dgm:pt modelId="{EBEC2238-EE0E-C64E-BCDC-BF4DC33B9BDB}">
      <dgm:prSet phldrT="[Text]"/>
      <dgm:spPr/>
      <dgm:t>
        <a:bodyPr/>
        <a:lstStyle/>
        <a:p>
          <a:r>
            <a:rPr lang="en-IE" dirty="0" smtClean="0"/>
            <a:t>MNA highest pre transplant</a:t>
          </a:r>
          <a:endParaRPr lang="en-US" dirty="0"/>
        </a:p>
      </dgm:t>
    </dgm:pt>
    <dgm:pt modelId="{72FB23E8-4AEB-2A4C-9F5E-059265612D12}" type="parTrans" cxnId="{4B2AB35E-3109-734E-8474-C2EAEBCF43CC}">
      <dgm:prSet/>
      <dgm:spPr/>
      <dgm:t>
        <a:bodyPr/>
        <a:lstStyle/>
        <a:p>
          <a:endParaRPr lang="en-US"/>
        </a:p>
      </dgm:t>
    </dgm:pt>
    <dgm:pt modelId="{2C3622F4-DE0E-BE4B-9EF3-93C3F1235AA7}" type="sibTrans" cxnId="{4B2AB35E-3109-734E-8474-C2EAEBCF43CC}">
      <dgm:prSet/>
      <dgm:spPr/>
      <dgm:t>
        <a:bodyPr/>
        <a:lstStyle/>
        <a:p>
          <a:endParaRPr lang="en-US"/>
        </a:p>
      </dgm:t>
    </dgm:pt>
    <dgm:pt modelId="{7627E0CD-6779-7548-8C61-5543C46AEB33}">
      <dgm:prSet phldrT="[Text]" phldr="1"/>
      <dgm:spPr/>
      <dgm:t>
        <a:bodyPr/>
        <a:lstStyle/>
        <a:p>
          <a:endParaRPr lang="en-US" dirty="0"/>
        </a:p>
      </dgm:t>
    </dgm:pt>
    <dgm:pt modelId="{2BC46858-8F8E-BC4C-9DCB-3BB2C7A75924}" type="parTrans" cxnId="{9C2298F8-9C2C-1845-A8C6-6908DF2F09E0}">
      <dgm:prSet/>
      <dgm:spPr/>
      <dgm:t>
        <a:bodyPr/>
        <a:lstStyle/>
        <a:p>
          <a:endParaRPr lang="en-US"/>
        </a:p>
      </dgm:t>
    </dgm:pt>
    <dgm:pt modelId="{86B1AFFB-0F93-8B4A-9644-BC5D6B6504C5}" type="sibTrans" cxnId="{9C2298F8-9C2C-1845-A8C6-6908DF2F09E0}">
      <dgm:prSet/>
      <dgm:spPr/>
      <dgm:t>
        <a:bodyPr/>
        <a:lstStyle/>
        <a:p>
          <a:endParaRPr lang="en-US"/>
        </a:p>
      </dgm:t>
    </dgm:pt>
    <dgm:pt modelId="{341F5D14-A636-F34C-8CD3-258A5EF43A16}">
      <dgm:prSet phldrT="[Text]"/>
      <dgm:spPr/>
      <dgm:t>
        <a:bodyPr/>
        <a:lstStyle/>
        <a:p>
          <a:r>
            <a:rPr lang="en-IE" b="0" i="0" dirty="0" smtClean="0"/>
            <a:t>IMNA </a:t>
          </a:r>
          <a:r>
            <a:rPr lang="en-IE" b="1" i="1" dirty="0" smtClean="0"/>
            <a:t>increases 6-36 mths </a:t>
          </a:r>
          <a:r>
            <a:rPr lang="en-IE" b="0" i="0" dirty="0" smtClean="0"/>
            <a:t>post Tx</a:t>
          </a:r>
          <a:endParaRPr lang="en-US" dirty="0"/>
        </a:p>
      </dgm:t>
    </dgm:pt>
    <dgm:pt modelId="{348B9108-0AD0-1647-97D6-B8B6724A4DA6}" type="parTrans" cxnId="{CC09F998-9178-7441-9F1B-1C88E6C33FC2}">
      <dgm:prSet/>
      <dgm:spPr/>
      <dgm:t>
        <a:bodyPr/>
        <a:lstStyle/>
        <a:p>
          <a:endParaRPr lang="en-US"/>
        </a:p>
      </dgm:t>
    </dgm:pt>
    <dgm:pt modelId="{AA294F13-EF49-B149-B3EE-541C6B049394}" type="sibTrans" cxnId="{CC09F998-9178-7441-9F1B-1C88E6C33FC2}">
      <dgm:prSet/>
      <dgm:spPr/>
      <dgm:t>
        <a:bodyPr/>
        <a:lstStyle/>
        <a:p>
          <a:endParaRPr lang="en-US"/>
        </a:p>
      </dgm:t>
    </dgm:pt>
    <dgm:pt modelId="{5A79E512-B089-DC4F-BAF5-4066C8E0D9C6}">
      <dgm:prSet/>
      <dgm:spPr/>
      <dgm:t>
        <a:bodyPr/>
        <a:lstStyle/>
        <a:p>
          <a:endParaRPr lang="en-US"/>
        </a:p>
      </dgm:t>
    </dgm:pt>
    <dgm:pt modelId="{92ACC9EA-0255-1641-AB07-C64D86CA3C7F}" type="parTrans" cxnId="{D512D21D-ED83-4242-9FA9-EC6A70FAC12E}">
      <dgm:prSet/>
      <dgm:spPr/>
      <dgm:t>
        <a:bodyPr/>
        <a:lstStyle/>
        <a:p>
          <a:endParaRPr lang="en-US"/>
        </a:p>
      </dgm:t>
    </dgm:pt>
    <dgm:pt modelId="{AE971F67-3B88-C543-B46B-1956D9C5B858}" type="sibTrans" cxnId="{D512D21D-ED83-4242-9FA9-EC6A70FAC12E}">
      <dgm:prSet/>
      <dgm:spPr/>
      <dgm:t>
        <a:bodyPr/>
        <a:lstStyle/>
        <a:p>
          <a:endParaRPr lang="en-US"/>
        </a:p>
      </dgm:t>
    </dgm:pt>
    <dgm:pt modelId="{CF152AC8-2319-D240-A497-0B9BB85FBC10}">
      <dgm:prSet phldrT="[Text]"/>
      <dgm:spPr/>
      <dgm:t>
        <a:bodyPr/>
        <a:lstStyle/>
        <a:p>
          <a:r>
            <a:rPr lang="en-IE" b="0" i="0" dirty="0" smtClean="0"/>
            <a:t>IMNA </a:t>
          </a:r>
          <a:r>
            <a:rPr lang="en-IE" b="1" i="1" dirty="0" smtClean="0"/>
            <a:t>declines 0-6 mths </a:t>
          </a:r>
          <a:r>
            <a:rPr lang="en-IE" b="0" i="0" dirty="0" smtClean="0"/>
            <a:t>post Tx</a:t>
          </a:r>
          <a:endParaRPr lang="en-US" dirty="0"/>
        </a:p>
      </dgm:t>
    </dgm:pt>
    <dgm:pt modelId="{CC6A5386-1480-FC46-AF98-293735901AB0}" type="sibTrans" cxnId="{84D3BD53-1B6C-7947-ADDC-84E4C3A6F5FB}">
      <dgm:prSet/>
      <dgm:spPr/>
      <dgm:t>
        <a:bodyPr/>
        <a:lstStyle/>
        <a:p>
          <a:endParaRPr lang="en-US"/>
        </a:p>
      </dgm:t>
    </dgm:pt>
    <dgm:pt modelId="{529E1475-32F9-A441-B38D-87A9E052145D}" type="parTrans" cxnId="{84D3BD53-1B6C-7947-ADDC-84E4C3A6F5FB}">
      <dgm:prSet/>
      <dgm:spPr/>
      <dgm:t>
        <a:bodyPr/>
        <a:lstStyle/>
        <a:p>
          <a:endParaRPr lang="en-US"/>
        </a:p>
      </dgm:t>
    </dgm:pt>
    <dgm:pt modelId="{31970B44-5FFE-1B4C-A696-FB4E40DDBE2B}">
      <dgm:prSet phldrT="[Text]"/>
      <dgm:spPr/>
      <dgm:t>
        <a:bodyPr/>
        <a:lstStyle/>
        <a:p>
          <a:endParaRPr lang="en-US" dirty="0"/>
        </a:p>
      </dgm:t>
    </dgm:pt>
    <dgm:pt modelId="{6A6968AC-89AC-E14F-B2EE-46BA98A11806}" type="sibTrans" cxnId="{A66C840C-D23A-7E49-BA03-57357F9CB351}">
      <dgm:prSet/>
      <dgm:spPr/>
      <dgm:t>
        <a:bodyPr/>
        <a:lstStyle/>
        <a:p>
          <a:endParaRPr lang="en-US"/>
        </a:p>
      </dgm:t>
    </dgm:pt>
    <dgm:pt modelId="{23049EC8-9517-9D4D-B0FF-2615ED27C574}" type="parTrans" cxnId="{A66C840C-D23A-7E49-BA03-57357F9CB351}">
      <dgm:prSet/>
      <dgm:spPr/>
      <dgm:t>
        <a:bodyPr/>
        <a:lstStyle/>
        <a:p>
          <a:endParaRPr lang="en-US"/>
        </a:p>
      </dgm:t>
    </dgm:pt>
    <dgm:pt modelId="{A38F9004-9647-0B4B-A888-8A5600D376DC}">
      <dgm:prSet/>
      <dgm:spPr/>
      <dgm:t>
        <a:bodyPr/>
        <a:lstStyle/>
        <a:p>
          <a:r>
            <a:rPr lang="en-IE" dirty="0" smtClean="0"/>
            <a:t>Pre Tx MNA predicts post Tx IMNA over 3 yrs post Tx</a:t>
          </a:r>
          <a:endParaRPr lang="en-US" dirty="0"/>
        </a:p>
      </dgm:t>
    </dgm:pt>
    <dgm:pt modelId="{19A0D67C-5908-5441-A30F-BC48636ADEF5}" type="parTrans" cxnId="{A8FDF5C1-A21C-D441-94BE-3AD3324F99FF}">
      <dgm:prSet/>
      <dgm:spPr/>
      <dgm:t>
        <a:bodyPr/>
        <a:lstStyle/>
        <a:p>
          <a:endParaRPr lang="en-US"/>
        </a:p>
      </dgm:t>
    </dgm:pt>
    <dgm:pt modelId="{932BF1FC-63F9-8847-8570-A14719EEACA9}" type="sibTrans" cxnId="{A8FDF5C1-A21C-D441-94BE-3AD3324F99FF}">
      <dgm:prSet/>
      <dgm:spPr/>
      <dgm:t>
        <a:bodyPr/>
        <a:lstStyle/>
        <a:p>
          <a:endParaRPr lang="en-US"/>
        </a:p>
      </dgm:t>
    </dgm:pt>
    <dgm:pt modelId="{BB10CA98-676B-AF48-8C30-6BC945DB9BF8}" type="pres">
      <dgm:prSet presAssocID="{59FA8EF3-1090-A74C-8BD2-B41F23ADCB8B}" presName="linearFlow" presStyleCnt="0">
        <dgm:presLayoutVars>
          <dgm:dir/>
          <dgm:animLvl val="lvl"/>
          <dgm:resizeHandles val="exact"/>
        </dgm:presLayoutVars>
      </dgm:prSet>
      <dgm:spPr/>
      <dgm:t>
        <a:bodyPr/>
        <a:lstStyle/>
        <a:p>
          <a:endParaRPr lang="en-US"/>
        </a:p>
      </dgm:t>
    </dgm:pt>
    <dgm:pt modelId="{76F9C882-05CF-2F4F-8E8F-2D9E9DF7F1DF}" type="pres">
      <dgm:prSet presAssocID="{306899D8-EA95-2742-9767-837B3AEC7940}" presName="composite" presStyleCnt="0"/>
      <dgm:spPr/>
    </dgm:pt>
    <dgm:pt modelId="{D674D35B-7246-D647-81CE-77579A3DED52}" type="pres">
      <dgm:prSet presAssocID="{306899D8-EA95-2742-9767-837B3AEC7940}" presName="parentText" presStyleLbl="alignNode1" presStyleIdx="0" presStyleCnt="4">
        <dgm:presLayoutVars>
          <dgm:chMax val="1"/>
          <dgm:bulletEnabled val="1"/>
        </dgm:presLayoutVars>
      </dgm:prSet>
      <dgm:spPr/>
      <dgm:t>
        <a:bodyPr/>
        <a:lstStyle/>
        <a:p>
          <a:endParaRPr lang="en-US"/>
        </a:p>
      </dgm:t>
    </dgm:pt>
    <dgm:pt modelId="{05468888-6C0D-9C40-BD4F-FAEAC2C42FB8}" type="pres">
      <dgm:prSet presAssocID="{306899D8-EA95-2742-9767-837B3AEC7940}" presName="descendantText" presStyleLbl="alignAcc1" presStyleIdx="0" presStyleCnt="4">
        <dgm:presLayoutVars>
          <dgm:bulletEnabled val="1"/>
        </dgm:presLayoutVars>
      </dgm:prSet>
      <dgm:spPr/>
      <dgm:t>
        <a:bodyPr/>
        <a:lstStyle/>
        <a:p>
          <a:endParaRPr lang="en-US"/>
        </a:p>
      </dgm:t>
    </dgm:pt>
    <dgm:pt modelId="{EAED97DE-5B8D-1E40-A0FB-B37DB3DB0FC4}" type="pres">
      <dgm:prSet presAssocID="{FF95992B-0242-DE4D-8FE6-DBB8B3EF36E2}" presName="sp" presStyleCnt="0"/>
      <dgm:spPr/>
    </dgm:pt>
    <dgm:pt modelId="{836B8B11-A676-E040-B070-D0FA3B0BC6FF}" type="pres">
      <dgm:prSet presAssocID="{31970B44-5FFE-1B4C-A696-FB4E40DDBE2B}" presName="composite" presStyleCnt="0"/>
      <dgm:spPr/>
    </dgm:pt>
    <dgm:pt modelId="{156A8454-B1CA-8845-8BAF-57CE144725FF}" type="pres">
      <dgm:prSet presAssocID="{31970B44-5FFE-1B4C-A696-FB4E40DDBE2B}" presName="parentText" presStyleLbl="alignNode1" presStyleIdx="1" presStyleCnt="4">
        <dgm:presLayoutVars>
          <dgm:chMax val="1"/>
          <dgm:bulletEnabled val="1"/>
        </dgm:presLayoutVars>
      </dgm:prSet>
      <dgm:spPr/>
      <dgm:t>
        <a:bodyPr/>
        <a:lstStyle/>
        <a:p>
          <a:endParaRPr lang="en-US"/>
        </a:p>
      </dgm:t>
    </dgm:pt>
    <dgm:pt modelId="{DC6CEA6D-EE66-394B-974B-6C3BC30780E9}" type="pres">
      <dgm:prSet presAssocID="{31970B44-5FFE-1B4C-A696-FB4E40DDBE2B}" presName="descendantText" presStyleLbl="alignAcc1" presStyleIdx="1" presStyleCnt="4">
        <dgm:presLayoutVars>
          <dgm:bulletEnabled val="1"/>
        </dgm:presLayoutVars>
      </dgm:prSet>
      <dgm:spPr/>
      <dgm:t>
        <a:bodyPr/>
        <a:lstStyle/>
        <a:p>
          <a:endParaRPr lang="en-US"/>
        </a:p>
      </dgm:t>
    </dgm:pt>
    <dgm:pt modelId="{061C36E4-942F-BF46-9FCB-063F6C9EF04C}" type="pres">
      <dgm:prSet presAssocID="{6A6968AC-89AC-E14F-B2EE-46BA98A11806}" presName="sp" presStyleCnt="0"/>
      <dgm:spPr/>
    </dgm:pt>
    <dgm:pt modelId="{03617AC9-B94E-AB42-904F-85055FAB9782}" type="pres">
      <dgm:prSet presAssocID="{7627E0CD-6779-7548-8C61-5543C46AEB33}" presName="composite" presStyleCnt="0"/>
      <dgm:spPr/>
    </dgm:pt>
    <dgm:pt modelId="{8DCB70BE-A298-774F-9A8F-238A6FBE3202}" type="pres">
      <dgm:prSet presAssocID="{7627E0CD-6779-7548-8C61-5543C46AEB33}" presName="parentText" presStyleLbl="alignNode1" presStyleIdx="2" presStyleCnt="4">
        <dgm:presLayoutVars>
          <dgm:chMax val="1"/>
          <dgm:bulletEnabled val="1"/>
        </dgm:presLayoutVars>
      </dgm:prSet>
      <dgm:spPr/>
      <dgm:t>
        <a:bodyPr/>
        <a:lstStyle/>
        <a:p>
          <a:endParaRPr lang="en-US"/>
        </a:p>
      </dgm:t>
    </dgm:pt>
    <dgm:pt modelId="{045BF4B6-A99E-F146-B201-BBC4B114D359}" type="pres">
      <dgm:prSet presAssocID="{7627E0CD-6779-7548-8C61-5543C46AEB33}" presName="descendantText" presStyleLbl="alignAcc1" presStyleIdx="2" presStyleCnt="4">
        <dgm:presLayoutVars>
          <dgm:bulletEnabled val="1"/>
        </dgm:presLayoutVars>
      </dgm:prSet>
      <dgm:spPr/>
      <dgm:t>
        <a:bodyPr/>
        <a:lstStyle/>
        <a:p>
          <a:endParaRPr lang="en-US"/>
        </a:p>
      </dgm:t>
    </dgm:pt>
    <dgm:pt modelId="{43D730ED-598F-7C4F-808E-3F8CAFA039F6}" type="pres">
      <dgm:prSet presAssocID="{86B1AFFB-0F93-8B4A-9644-BC5D6B6504C5}" presName="sp" presStyleCnt="0"/>
      <dgm:spPr/>
    </dgm:pt>
    <dgm:pt modelId="{DDA77CDD-3050-5D4F-BFC4-1770A36417FF}" type="pres">
      <dgm:prSet presAssocID="{5A79E512-B089-DC4F-BAF5-4066C8E0D9C6}" presName="composite" presStyleCnt="0"/>
      <dgm:spPr/>
    </dgm:pt>
    <dgm:pt modelId="{EB3D2503-5421-EB4C-8D36-35CF572D91AE}" type="pres">
      <dgm:prSet presAssocID="{5A79E512-B089-DC4F-BAF5-4066C8E0D9C6}" presName="parentText" presStyleLbl="alignNode1" presStyleIdx="3" presStyleCnt="4">
        <dgm:presLayoutVars>
          <dgm:chMax val="1"/>
          <dgm:bulletEnabled val="1"/>
        </dgm:presLayoutVars>
      </dgm:prSet>
      <dgm:spPr/>
      <dgm:t>
        <a:bodyPr/>
        <a:lstStyle/>
        <a:p>
          <a:endParaRPr lang="en-US"/>
        </a:p>
      </dgm:t>
    </dgm:pt>
    <dgm:pt modelId="{DDED8D11-B6DE-EA49-9BB0-7E3113A805E5}" type="pres">
      <dgm:prSet presAssocID="{5A79E512-B089-DC4F-BAF5-4066C8E0D9C6}" presName="descendantText" presStyleLbl="alignAcc1" presStyleIdx="3" presStyleCnt="4">
        <dgm:presLayoutVars>
          <dgm:bulletEnabled val="1"/>
        </dgm:presLayoutVars>
      </dgm:prSet>
      <dgm:spPr/>
      <dgm:t>
        <a:bodyPr/>
        <a:lstStyle/>
        <a:p>
          <a:endParaRPr lang="en-US"/>
        </a:p>
      </dgm:t>
    </dgm:pt>
  </dgm:ptLst>
  <dgm:cxnLst>
    <dgm:cxn modelId="{06255D2D-61E0-A04C-899D-05F2DED4AF54}" type="presOf" srcId="{5A79E512-B089-DC4F-BAF5-4066C8E0D9C6}" destId="{EB3D2503-5421-EB4C-8D36-35CF572D91AE}" srcOrd="0" destOrd="0" presId="urn:microsoft.com/office/officeart/2005/8/layout/chevron2"/>
    <dgm:cxn modelId="{88AE03BB-E1CC-244C-AC99-F0B89CD4318E}" type="presOf" srcId="{EBEC2238-EE0E-C64E-BCDC-BF4DC33B9BDB}" destId="{05468888-6C0D-9C40-BD4F-FAEAC2C42FB8}" srcOrd="0" destOrd="0" presId="urn:microsoft.com/office/officeart/2005/8/layout/chevron2"/>
    <dgm:cxn modelId="{84D3BD53-1B6C-7947-ADDC-84E4C3A6F5FB}" srcId="{31970B44-5FFE-1B4C-A696-FB4E40DDBE2B}" destId="{CF152AC8-2319-D240-A497-0B9BB85FBC10}" srcOrd="0" destOrd="0" parTransId="{529E1475-32F9-A441-B38D-87A9E052145D}" sibTransId="{CC6A5386-1480-FC46-AF98-293735901AB0}"/>
    <dgm:cxn modelId="{A66C840C-D23A-7E49-BA03-57357F9CB351}" srcId="{59FA8EF3-1090-A74C-8BD2-B41F23ADCB8B}" destId="{31970B44-5FFE-1B4C-A696-FB4E40DDBE2B}" srcOrd="1" destOrd="0" parTransId="{23049EC8-9517-9D4D-B0FF-2615ED27C574}" sibTransId="{6A6968AC-89AC-E14F-B2EE-46BA98A11806}"/>
    <dgm:cxn modelId="{A8FDF5C1-A21C-D441-94BE-3AD3324F99FF}" srcId="{5A79E512-B089-DC4F-BAF5-4066C8E0D9C6}" destId="{A38F9004-9647-0B4B-A888-8A5600D376DC}" srcOrd="0" destOrd="0" parTransId="{19A0D67C-5908-5441-A30F-BC48636ADEF5}" sibTransId="{932BF1FC-63F9-8847-8570-A14719EEACA9}"/>
    <dgm:cxn modelId="{D54608FC-160E-6F4E-B033-1193ED228E57}" type="presOf" srcId="{31970B44-5FFE-1B4C-A696-FB4E40DDBE2B}" destId="{156A8454-B1CA-8845-8BAF-57CE144725FF}" srcOrd="0" destOrd="0" presId="urn:microsoft.com/office/officeart/2005/8/layout/chevron2"/>
    <dgm:cxn modelId="{F9F8A73F-791F-A740-8488-9D39036FFFDB}" type="presOf" srcId="{59FA8EF3-1090-A74C-8BD2-B41F23ADCB8B}" destId="{BB10CA98-676B-AF48-8C30-6BC945DB9BF8}" srcOrd="0" destOrd="0" presId="urn:microsoft.com/office/officeart/2005/8/layout/chevron2"/>
    <dgm:cxn modelId="{97FE748F-C905-394D-A1A1-FED7C6EEC747}" type="presOf" srcId="{7627E0CD-6779-7548-8C61-5543C46AEB33}" destId="{8DCB70BE-A298-774F-9A8F-238A6FBE3202}" srcOrd="0" destOrd="0" presId="urn:microsoft.com/office/officeart/2005/8/layout/chevron2"/>
    <dgm:cxn modelId="{D6B95558-6DFB-3D44-8DD6-79C47E996F8A}" type="presOf" srcId="{A38F9004-9647-0B4B-A888-8A5600D376DC}" destId="{DDED8D11-B6DE-EA49-9BB0-7E3113A805E5}" srcOrd="0" destOrd="0" presId="urn:microsoft.com/office/officeart/2005/8/layout/chevron2"/>
    <dgm:cxn modelId="{EFCCAE86-43C8-C74F-A285-7CACB8C68BF7}" type="presOf" srcId="{CF152AC8-2319-D240-A497-0B9BB85FBC10}" destId="{DC6CEA6D-EE66-394B-974B-6C3BC30780E9}" srcOrd="0" destOrd="0" presId="urn:microsoft.com/office/officeart/2005/8/layout/chevron2"/>
    <dgm:cxn modelId="{4049CF90-76D0-A44D-8B25-878BDF634856}" srcId="{59FA8EF3-1090-A74C-8BD2-B41F23ADCB8B}" destId="{306899D8-EA95-2742-9767-837B3AEC7940}" srcOrd="0" destOrd="0" parTransId="{F92D896D-34D9-0A43-A931-526474533B0D}" sibTransId="{FF95992B-0242-DE4D-8FE6-DBB8B3EF36E2}"/>
    <dgm:cxn modelId="{4B2AB35E-3109-734E-8474-C2EAEBCF43CC}" srcId="{306899D8-EA95-2742-9767-837B3AEC7940}" destId="{EBEC2238-EE0E-C64E-BCDC-BF4DC33B9BDB}" srcOrd="0" destOrd="0" parTransId="{72FB23E8-4AEB-2A4C-9F5E-059265612D12}" sibTransId="{2C3622F4-DE0E-BE4B-9EF3-93C3F1235AA7}"/>
    <dgm:cxn modelId="{9C2298F8-9C2C-1845-A8C6-6908DF2F09E0}" srcId="{59FA8EF3-1090-A74C-8BD2-B41F23ADCB8B}" destId="{7627E0CD-6779-7548-8C61-5543C46AEB33}" srcOrd="2" destOrd="0" parTransId="{2BC46858-8F8E-BC4C-9DCB-3BB2C7A75924}" sibTransId="{86B1AFFB-0F93-8B4A-9644-BC5D6B6504C5}"/>
    <dgm:cxn modelId="{CC09F998-9178-7441-9F1B-1C88E6C33FC2}" srcId="{7627E0CD-6779-7548-8C61-5543C46AEB33}" destId="{341F5D14-A636-F34C-8CD3-258A5EF43A16}" srcOrd="0" destOrd="0" parTransId="{348B9108-0AD0-1647-97D6-B8B6724A4DA6}" sibTransId="{AA294F13-EF49-B149-B3EE-541C6B049394}"/>
    <dgm:cxn modelId="{F9F321DD-8E38-034F-815B-DC368144B8ED}" type="presOf" srcId="{341F5D14-A636-F34C-8CD3-258A5EF43A16}" destId="{045BF4B6-A99E-F146-B201-BBC4B114D359}" srcOrd="0" destOrd="0" presId="urn:microsoft.com/office/officeart/2005/8/layout/chevron2"/>
    <dgm:cxn modelId="{E28AE67A-58F7-B741-B0F3-5A67B3BAE49C}" type="presOf" srcId="{306899D8-EA95-2742-9767-837B3AEC7940}" destId="{D674D35B-7246-D647-81CE-77579A3DED52}" srcOrd="0" destOrd="0" presId="urn:microsoft.com/office/officeart/2005/8/layout/chevron2"/>
    <dgm:cxn modelId="{D512D21D-ED83-4242-9FA9-EC6A70FAC12E}" srcId="{59FA8EF3-1090-A74C-8BD2-B41F23ADCB8B}" destId="{5A79E512-B089-DC4F-BAF5-4066C8E0D9C6}" srcOrd="3" destOrd="0" parTransId="{92ACC9EA-0255-1641-AB07-C64D86CA3C7F}" sibTransId="{AE971F67-3B88-C543-B46B-1956D9C5B858}"/>
    <dgm:cxn modelId="{95820669-53E6-DA4E-A485-A73645758E1A}" type="presParOf" srcId="{BB10CA98-676B-AF48-8C30-6BC945DB9BF8}" destId="{76F9C882-05CF-2F4F-8E8F-2D9E9DF7F1DF}" srcOrd="0" destOrd="0" presId="urn:microsoft.com/office/officeart/2005/8/layout/chevron2"/>
    <dgm:cxn modelId="{2892D578-B61C-344B-8F9E-8485086134CD}" type="presParOf" srcId="{76F9C882-05CF-2F4F-8E8F-2D9E9DF7F1DF}" destId="{D674D35B-7246-D647-81CE-77579A3DED52}" srcOrd="0" destOrd="0" presId="urn:microsoft.com/office/officeart/2005/8/layout/chevron2"/>
    <dgm:cxn modelId="{D23394C9-535A-7F44-B2A1-85BC22CA050E}" type="presParOf" srcId="{76F9C882-05CF-2F4F-8E8F-2D9E9DF7F1DF}" destId="{05468888-6C0D-9C40-BD4F-FAEAC2C42FB8}" srcOrd="1" destOrd="0" presId="urn:microsoft.com/office/officeart/2005/8/layout/chevron2"/>
    <dgm:cxn modelId="{B69665B9-31EF-954A-8898-F773DF40F9D0}" type="presParOf" srcId="{BB10CA98-676B-AF48-8C30-6BC945DB9BF8}" destId="{EAED97DE-5B8D-1E40-A0FB-B37DB3DB0FC4}" srcOrd="1" destOrd="0" presId="urn:microsoft.com/office/officeart/2005/8/layout/chevron2"/>
    <dgm:cxn modelId="{B917C80E-D33E-0E47-8454-27151D11AF0B}" type="presParOf" srcId="{BB10CA98-676B-AF48-8C30-6BC945DB9BF8}" destId="{836B8B11-A676-E040-B070-D0FA3B0BC6FF}" srcOrd="2" destOrd="0" presId="urn:microsoft.com/office/officeart/2005/8/layout/chevron2"/>
    <dgm:cxn modelId="{2706FC70-9128-8D4D-ADE3-2E77F0809573}" type="presParOf" srcId="{836B8B11-A676-E040-B070-D0FA3B0BC6FF}" destId="{156A8454-B1CA-8845-8BAF-57CE144725FF}" srcOrd="0" destOrd="0" presId="urn:microsoft.com/office/officeart/2005/8/layout/chevron2"/>
    <dgm:cxn modelId="{3BC8FDA7-0DE5-7D48-BC51-C37784C4AD04}" type="presParOf" srcId="{836B8B11-A676-E040-B070-D0FA3B0BC6FF}" destId="{DC6CEA6D-EE66-394B-974B-6C3BC30780E9}" srcOrd="1" destOrd="0" presId="urn:microsoft.com/office/officeart/2005/8/layout/chevron2"/>
    <dgm:cxn modelId="{D78A06C7-99FC-F644-8723-1ADE981B8850}" type="presParOf" srcId="{BB10CA98-676B-AF48-8C30-6BC945DB9BF8}" destId="{061C36E4-942F-BF46-9FCB-063F6C9EF04C}" srcOrd="3" destOrd="0" presId="urn:microsoft.com/office/officeart/2005/8/layout/chevron2"/>
    <dgm:cxn modelId="{C6395885-855C-9B4D-A100-2A9950B38232}" type="presParOf" srcId="{BB10CA98-676B-AF48-8C30-6BC945DB9BF8}" destId="{03617AC9-B94E-AB42-904F-85055FAB9782}" srcOrd="4" destOrd="0" presId="urn:microsoft.com/office/officeart/2005/8/layout/chevron2"/>
    <dgm:cxn modelId="{111E4176-0D63-5F43-BAFC-A17A404FCC80}" type="presParOf" srcId="{03617AC9-B94E-AB42-904F-85055FAB9782}" destId="{8DCB70BE-A298-774F-9A8F-238A6FBE3202}" srcOrd="0" destOrd="0" presId="urn:microsoft.com/office/officeart/2005/8/layout/chevron2"/>
    <dgm:cxn modelId="{4BA80D95-05FB-4548-8DE9-8BB77522AE17}" type="presParOf" srcId="{03617AC9-B94E-AB42-904F-85055FAB9782}" destId="{045BF4B6-A99E-F146-B201-BBC4B114D359}" srcOrd="1" destOrd="0" presId="urn:microsoft.com/office/officeart/2005/8/layout/chevron2"/>
    <dgm:cxn modelId="{0E30BB7E-4227-1240-9397-8AAD93B32A80}" type="presParOf" srcId="{BB10CA98-676B-AF48-8C30-6BC945DB9BF8}" destId="{43D730ED-598F-7C4F-808E-3F8CAFA039F6}" srcOrd="5" destOrd="0" presId="urn:microsoft.com/office/officeart/2005/8/layout/chevron2"/>
    <dgm:cxn modelId="{94872B8A-3D40-F947-9B2B-F640512165B7}" type="presParOf" srcId="{BB10CA98-676B-AF48-8C30-6BC945DB9BF8}" destId="{DDA77CDD-3050-5D4F-BFC4-1770A36417FF}" srcOrd="6" destOrd="0" presId="urn:microsoft.com/office/officeart/2005/8/layout/chevron2"/>
    <dgm:cxn modelId="{9CE5910D-8543-1949-AB78-FD1460A7C677}" type="presParOf" srcId="{DDA77CDD-3050-5D4F-BFC4-1770A36417FF}" destId="{EB3D2503-5421-EB4C-8D36-35CF572D91AE}" srcOrd="0" destOrd="0" presId="urn:microsoft.com/office/officeart/2005/8/layout/chevron2"/>
    <dgm:cxn modelId="{05A83166-6C45-AF40-A723-E70E0933CD3C}" type="presParOf" srcId="{DDA77CDD-3050-5D4F-BFC4-1770A36417FF}" destId="{DDED8D11-B6DE-EA49-9BB0-7E3113A805E5}"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3155C9-2957-49AB-8881-2BFDBF05789B}">
      <dsp:nvSpPr>
        <dsp:cNvPr id="0" name=""/>
        <dsp:cNvSpPr/>
      </dsp:nvSpPr>
      <dsp:spPr>
        <a:xfrm>
          <a:off x="82347" y="357903"/>
          <a:ext cx="2571749" cy="1543050"/>
        </a:xfrm>
        <a:prstGeom prst="rect">
          <a:avLst/>
        </a:prstGeom>
        <a:solidFill>
          <a:srgbClr val="0000FF"/>
        </a:solidFill>
        <a:ln>
          <a:solidFill>
            <a:srgbClr val="0000FF"/>
          </a:solid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IE" sz="2500" b="1" kern="1200" dirty="0" smtClean="0"/>
            <a:t>Waiting</a:t>
          </a:r>
          <a:endParaRPr lang="en-IE" sz="2500" b="1" kern="1200" dirty="0"/>
        </a:p>
      </dsp:txBody>
      <dsp:txXfrm>
        <a:off x="82347" y="357903"/>
        <a:ext cx="2571749" cy="1543050"/>
      </dsp:txXfrm>
    </dsp:sp>
    <dsp:sp modelId="{A441EE98-A59F-4D3D-AEED-C4E52E3C5207}">
      <dsp:nvSpPr>
        <dsp:cNvPr id="0" name=""/>
        <dsp:cNvSpPr/>
      </dsp:nvSpPr>
      <dsp:spPr>
        <a:xfrm>
          <a:off x="2828925" y="344586"/>
          <a:ext cx="2571749" cy="1543050"/>
        </a:xfrm>
        <a:prstGeom prst="rect">
          <a:avLst/>
        </a:prstGeom>
        <a:solidFill>
          <a:schemeClr val="accent5">
            <a:hueOff val="814256"/>
            <a:satOff val="2799"/>
            <a:lumOff val="-13432"/>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IE" sz="2500" b="1" kern="1200" dirty="0" smtClean="0"/>
            <a:t>Lack of communication</a:t>
          </a:r>
          <a:endParaRPr lang="en-IE" sz="2500" b="1" kern="1200" dirty="0"/>
        </a:p>
      </dsp:txBody>
      <dsp:txXfrm>
        <a:off x="2828925" y="344586"/>
        <a:ext cx="2571749" cy="1543050"/>
      </dsp:txXfrm>
    </dsp:sp>
    <dsp:sp modelId="{B160926A-F619-476D-BFBB-099F71F04252}">
      <dsp:nvSpPr>
        <dsp:cNvPr id="0" name=""/>
        <dsp:cNvSpPr/>
      </dsp:nvSpPr>
      <dsp:spPr>
        <a:xfrm>
          <a:off x="5657849" y="344586"/>
          <a:ext cx="2571749" cy="1543050"/>
        </a:xfrm>
        <a:prstGeom prst="rect">
          <a:avLst/>
        </a:prstGeom>
        <a:solidFill>
          <a:schemeClr val="accent5">
            <a:hueOff val="1628512"/>
            <a:satOff val="5598"/>
            <a:lumOff val="-2686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IE" sz="2500" b="1" kern="1200" dirty="0" smtClean="0"/>
            <a:t>Unexplained delays</a:t>
          </a:r>
          <a:endParaRPr lang="en-IE" sz="2500" b="1" kern="1200" dirty="0"/>
        </a:p>
      </dsp:txBody>
      <dsp:txXfrm>
        <a:off x="5657849" y="344586"/>
        <a:ext cx="2571749" cy="1543050"/>
      </dsp:txXfrm>
    </dsp:sp>
    <dsp:sp modelId="{B513F26F-C228-4CD7-BEBC-DBF92DB50AAC}">
      <dsp:nvSpPr>
        <dsp:cNvPr id="0" name=""/>
        <dsp:cNvSpPr/>
      </dsp:nvSpPr>
      <dsp:spPr>
        <a:xfrm>
          <a:off x="1414462" y="2144811"/>
          <a:ext cx="2571749" cy="1543050"/>
        </a:xfrm>
        <a:prstGeom prst="rect">
          <a:avLst/>
        </a:prstGeom>
        <a:solidFill>
          <a:schemeClr val="accent5">
            <a:hueOff val="2442768"/>
            <a:satOff val="8397"/>
            <a:lumOff val="-40295"/>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IE" sz="2500" b="1" kern="1200" dirty="0" smtClean="0"/>
            <a:t>Time waiting =  Time wasted</a:t>
          </a:r>
          <a:endParaRPr lang="en-IE" sz="2500" b="1" kern="1200" dirty="0"/>
        </a:p>
      </dsp:txBody>
      <dsp:txXfrm>
        <a:off x="1414462" y="2144811"/>
        <a:ext cx="2571749" cy="1543050"/>
      </dsp:txXfrm>
    </dsp:sp>
    <dsp:sp modelId="{2A254008-FD39-494A-83ED-BE81C4B13F1E}">
      <dsp:nvSpPr>
        <dsp:cNvPr id="0" name=""/>
        <dsp:cNvSpPr/>
      </dsp:nvSpPr>
      <dsp:spPr>
        <a:xfrm>
          <a:off x="4243387" y="2144811"/>
          <a:ext cx="2571749" cy="1543050"/>
        </a:xfrm>
        <a:prstGeom prst="rect">
          <a:avLst/>
        </a:prstGeom>
        <a:solidFill>
          <a:schemeClr val="accent5">
            <a:hueOff val="3257024"/>
            <a:satOff val="11196"/>
            <a:lumOff val="-5372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IE" sz="2500" b="1" kern="1200" dirty="0" smtClean="0"/>
            <a:t>Behaviour</a:t>
          </a:r>
          <a:endParaRPr lang="en-IE" sz="2500" b="1" kern="1200" dirty="0"/>
        </a:p>
      </dsp:txBody>
      <dsp:txXfrm>
        <a:off x="4243387" y="2144811"/>
        <a:ext cx="2571749" cy="15430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6B5DE9-9959-4C86-AAB4-1EE294C1463F}">
      <dsp:nvSpPr>
        <dsp:cNvPr id="0" name=""/>
        <dsp:cNvSpPr/>
      </dsp:nvSpPr>
      <dsp:spPr>
        <a:xfrm>
          <a:off x="2618728" y="646"/>
          <a:ext cx="1603303" cy="801651"/>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IE" sz="1900" b="1" kern="1200" dirty="0" smtClean="0"/>
            <a:t>Trust and Safety</a:t>
          </a:r>
          <a:endParaRPr lang="en-IE" sz="1900" b="1" kern="1200" dirty="0"/>
        </a:p>
      </dsp:txBody>
      <dsp:txXfrm>
        <a:off x="2642208" y="24126"/>
        <a:ext cx="1556343" cy="754691"/>
      </dsp:txXfrm>
    </dsp:sp>
    <dsp:sp modelId="{7565EED9-BED3-4B2F-8E92-7EBB141EDCDF}">
      <dsp:nvSpPr>
        <dsp:cNvPr id="0" name=""/>
        <dsp:cNvSpPr/>
      </dsp:nvSpPr>
      <dsp:spPr>
        <a:xfrm rot="3600000">
          <a:off x="3664840" y="1406822"/>
          <a:ext cx="833950" cy="280578"/>
        </a:xfrm>
        <a:prstGeom prst="leftRightArrow">
          <a:avLst>
            <a:gd name="adj1" fmla="val 60000"/>
            <a:gd name="adj2" fmla="val 50000"/>
          </a:avLst>
        </a:prstGeom>
        <a:solidFill>
          <a:schemeClr val="accent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IE" sz="1200" kern="1200"/>
        </a:p>
      </dsp:txBody>
      <dsp:txXfrm>
        <a:off x="3749013" y="1462938"/>
        <a:ext cx="665604" cy="168346"/>
      </dsp:txXfrm>
    </dsp:sp>
    <dsp:sp modelId="{8D492C24-B279-4BC7-9247-50082AE61D40}">
      <dsp:nvSpPr>
        <dsp:cNvPr id="0" name=""/>
        <dsp:cNvSpPr/>
      </dsp:nvSpPr>
      <dsp:spPr>
        <a:xfrm>
          <a:off x="3941598" y="2291925"/>
          <a:ext cx="1603303" cy="801651"/>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IE" sz="1900" b="1" kern="1200" dirty="0" smtClean="0"/>
            <a:t>Need help from others</a:t>
          </a:r>
          <a:endParaRPr lang="en-IE" sz="1900" b="1" kern="1200" dirty="0"/>
        </a:p>
      </dsp:txBody>
      <dsp:txXfrm>
        <a:off x="3965078" y="2315405"/>
        <a:ext cx="1556343" cy="754691"/>
      </dsp:txXfrm>
    </dsp:sp>
    <dsp:sp modelId="{492D722B-FF1B-4B1F-87B8-90EA243807C4}">
      <dsp:nvSpPr>
        <dsp:cNvPr id="0" name=""/>
        <dsp:cNvSpPr/>
      </dsp:nvSpPr>
      <dsp:spPr>
        <a:xfrm rot="10800000">
          <a:off x="3003404" y="2552461"/>
          <a:ext cx="833950" cy="280578"/>
        </a:xfrm>
        <a:prstGeom prst="leftRightArrow">
          <a:avLst>
            <a:gd name="adj1" fmla="val 60000"/>
            <a:gd name="adj2" fmla="val 50000"/>
          </a:avLst>
        </a:prstGeom>
        <a:solidFill>
          <a:schemeClr val="accent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IE" sz="1200" kern="1200"/>
        </a:p>
      </dsp:txBody>
      <dsp:txXfrm rot="10800000">
        <a:off x="3087577" y="2608577"/>
        <a:ext cx="665604" cy="168346"/>
      </dsp:txXfrm>
    </dsp:sp>
    <dsp:sp modelId="{DA1A82E7-12F1-45F6-9057-625E249888BC}">
      <dsp:nvSpPr>
        <dsp:cNvPr id="0" name=""/>
        <dsp:cNvSpPr/>
      </dsp:nvSpPr>
      <dsp:spPr>
        <a:xfrm>
          <a:off x="1295858" y="2291925"/>
          <a:ext cx="1603303" cy="801651"/>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IE" sz="1900" b="1" kern="1200" smtClean="0"/>
            <a:t>Self-reliant</a:t>
          </a:r>
          <a:endParaRPr lang="en-IE" sz="1900" b="1" kern="1200" dirty="0"/>
        </a:p>
      </dsp:txBody>
      <dsp:txXfrm>
        <a:off x="1319338" y="2315405"/>
        <a:ext cx="1556343" cy="754691"/>
      </dsp:txXfrm>
    </dsp:sp>
    <dsp:sp modelId="{FCD77A2D-D99B-48DD-9F2D-C3BEF6C13A7F}">
      <dsp:nvSpPr>
        <dsp:cNvPr id="0" name=""/>
        <dsp:cNvSpPr/>
      </dsp:nvSpPr>
      <dsp:spPr>
        <a:xfrm rot="18000000">
          <a:off x="2341969" y="1406822"/>
          <a:ext cx="833950" cy="280578"/>
        </a:xfrm>
        <a:prstGeom prst="leftRightArrow">
          <a:avLst>
            <a:gd name="adj1" fmla="val 60000"/>
            <a:gd name="adj2" fmla="val 50000"/>
          </a:avLst>
        </a:prstGeom>
        <a:solidFill>
          <a:schemeClr val="accent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IE" sz="1200" kern="1200"/>
        </a:p>
      </dsp:txBody>
      <dsp:txXfrm>
        <a:off x="2426142" y="1462938"/>
        <a:ext cx="665604" cy="168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E2D045-6A94-F64A-99F0-DFB7BDCD98DC}">
      <dsp:nvSpPr>
        <dsp:cNvPr id="0" name=""/>
        <dsp:cNvSpPr/>
      </dsp:nvSpPr>
      <dsp:spPr>
        <a:xfrm>
          <a:off x="744556" y="335933"/>
          <a:ext cx="2251780" cy="2251780"/>
        </a:xfrm>
        <a:prstGeom prst="blockArc">
          <a:avLst>
            <a:gd name="adj1" fmla="val 10703077"/>
            <a:gd name="adj2" fmla="val 16318072"/>
            <a:gd name="adj3" fmla="val 4638"/>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44104B2-C938-C146-A034-E0AF302CBDD3}">
      <dsp:nvSpPr>
        <dsp:cNvPr id="0" name=""/>
        <dsp:cNvSpPr/>
      </dsp:nvSpPr>
      <dsp:spPr>
        <a:xfrm>
          <a:off x="744592" y="337229"/>
          <a:ext cx="2251780" cy="2251780"/>
        </a:xfrm>
        <a:prstGeom prst="blockArc">
          <a:avLst>
            <a:gd name="adj1" fmla="val 5282040"/>
            <a:gd name="adj2" fmla="val 10707130"/>
            <a:gd name="adj3" fmla="val 4638"/>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25CD62A-6F86-3145-ACEC-FAF34DED764D}">
      <dsp:nvSpPr>
        <dsp:cNvPr id="0" name=""/>
        <dsp:cNvSpPr/>
      </dsp:nvSpPr>
      <dsp:spPr>
        <a:xfrm>
          <a:off x="782321" y="336581"/>
          <a:ext cx="2251780" cy="2251780"/>
        </a:xfrm>
        <a:prstGeom prst="blockArc">
          <a:avLst>
            <a:gd name="adj1" fmla="val 0"/>
            <a:gd name="adj2" fmla="val 5400000"/>
            <a:gd name="adj3" fmla="val 4638"/>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CA3025-DB0B-9F47-B9B0-CC27F92CD5D7}">
      <dsp:nvSpPr>
        <dsp:cNvPr id="0" name=""/>
        <dsp:cNvSpPr/>
      </dsp:nvSpPr>
      <dsp:spPr>
        <a:xfrm>
          <a:off x="782321" y="336581"/>
          <a:ext cx="2251780" cy="2251780"/>
        </a:xfrm>
        <a:prstGeom prst="blockArc">
          <a:avLst>
            <a:gd name="adj1" fmla="val 16200000"/>
            <a:gd name="adj2" fmla="val 0"/>
            <a:gd name="adj3" fmla="val 4638"/>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07869DA-72CF-DB48-A5D5-B30FD3DC38D8}">
      <dsp:nvSpPr>
        <dsp:cNvPr id="0" name=""/>
        <dsp:cNvSpPr/>
      </dsp:nvSpPr>
      <dsp:spPr>
        <a:xfrm>
          <a:off x="1390162" y="944422"/>
          <a:ext cx="1036099" cy="103609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solidFill>
                <a:srgbClr val="FF0000"/>
              </a:solidFill>
            </a:rPr>
            <a:t>Concordance</a:t>
          </a:r>
          <a:endParaRPr lang="en-US" sz="900" kern="1200" dirty="0">
            <a:solidFill>
              <a:srgbClr val="FF0000"/>
            </a:solidFill>
          </a:endParaRPr>
        </a:p>
      </dsp:txBody>
      <dsp:txXfrm>
        <a:off x="1541895" y="1096155"/>
        <a:ext cx="732633" cy="732633"/>
      </dsp:txXfrm>
    </dsp:sp>
    <dsp:sp modelId="{6E223343-9FF2-AF47-BA50-271963C1886B}">
      <dsp:nvSpPr>
        <dsp:cNvPr id="0" name=""/>
        <dsp:cNvSpPr/>
      </dsp:nvSpPr>
      <dsp:spPr>
        <a:xfrm>
          <a:off x="1545577" y="56"/>
          <a:ext cx="725269" cy="72526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solidFill>
                <a:schemeClr val="tx1"/>
              </a:solidFill>
            </a:rPr>
            <a:t>Taking medication</a:t>
          </a:r>
          <a:endParaRPr lang="en-US" sz="700" kern="1200" dirty="0">
            <a:solidFill>
              <a:schemeClr val="tx1"/>
            </a:solidFill>
          </a:endParaRPr>
        </a:p>
      </dsp:txBody>
      <dsp:txXfrm>
        <a:off x="1651790" y="106269"/>
        <a:ext cx="512843" cy="512843"/>
      </dsp:txXfrm>
    </dsp:sp>
    <dsp:sp modelId="{0971AC38-11CB-4D4B-B65A-AC7FA86E416A}">
      <dsp:nvSpPr>
        <dsp:cNvPr id="0" name=""/>
        <dsp:cNvSpPr/>
      </dsp:nvSpPr>
      <dsp:spPr>
        <a:xfrm>
          <a:off x="2645357" y="1099837"/>
          <a:ext cx="725269" cy="72526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solidFill>
                <a:srgbClr val="000000"/>
              </a:solidFill>
            </a:rPr>
            <a:t>Diet/Fluid balance</a:t>
          </a:r>
          <a:endParaRPr lang="en-US" sz="700" kern="1200" dirty="0">
            <a:solidFill>
              <a:srgbClr val="000000"/>
            </a:solidFill>
          </a:endParaRPr>
        </a:p>
      </dsp:txBody>
      <dsp:txXfrm>
        <a:off x="2751570" y="1206050"/>
        <a:ext cx="512843" cy="512843"/>
      </dsp:txXfrm>
    </dsp:sp>
    <dsp:sp modelId="{4B3C0357-4A95-7E4B-A3DE-1259C3B381DE}">
      <dsp:nvSpPr>
        <dsp:cNvPr id="0" name=""/>
        <dsp:cNvSpPr/>
      </dsp:nvSpPr>
      <dsp:spPr>
        <a:xfrm>
          <a:off x="1545577" y="2199617"/>
          <a:ext cx="725269" cy="72526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solidFill>
                <a:srgbClr val="000000"/>
              </a:solidFill>
            </a:rPr>
            <a:t>Clinic attendance</a:t>
          </a:r>
          <a:endParaRPr lang="en-US" sz="700" kern="1200" dirty="0">
            <a:solidFill>
              <a:srgbClr val="000000"/>
            </a:solidFill>
          </a:endParaRPr>
        </a:p>
      </dsp:txBody>
      <dsp:txXfrm>
        <a:off x="1651790" y="2305830"/>
        <a:ext cx="512843" cy="512843"/>
      </dsp:txXfrm>
    </dsp:sp>
    <dsp:sp modelId="{1C3FAC3E-FE76-9F41-9189-2827C438B34E}">
      <dsp:nvSpPr>
        <dsp:cNvPr id="0" name=""/>
        <dsp:cNvSpPr/>
      </dsp:nvSpPr>
      <dsp:spPr>
        <a:xfrm>
          <a:off x="408468" y="1130191"/>
          <a:ext cx="725269" cy="725269"/>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solidFill>
                <a:schemeClr val="tx1"/>
              </a:solidFill>
            </a:rPr>
            <a:t>Absolute or intermittent</a:t>
          </a:r>
          <a:endParaRPr lang="en-US" sz="700" kern="1200" dirty="0">
            <a:solidFill>
              <a:schemeClr val="tx1"/>
            </a:solidFill>
          </a:endParaRPr>
        </a:p>
      </dsp:txBody>
      <dsp:txXfrm>
        <a:off x="514681" y="1236404"/>
        <a:ext cx="512843" cy="5128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74D35B-7246-D647-81CE-77579A3DED52}">
      <dsp:nvSpPr>
        <dsp:cNvPr id="0" name=""/>
        <dsp:cNvSpPr/>
      </dsp:nvSpPr>
      <dsp:spPr>
        <a:xfrm rot="5400000">
          <a:off x="-156485" y="159833"/>
          <a:ext cx="1043236" cy="730265"/>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rPr>
            <a:t>IMN</a:t>
          </a:r>
          <a:endParaRPr lang="en-US" sz="2000" kern="1200" dirty="0">
            <a:solidFill>
              <a:schemeClr val="tx1"/>
            </a:solidFill>
          </a:endParaRPr>
        </a:p>
      </dsp:txBody>
      <dsp:txXfrm rot="-5400000">
        <a:off x="1" y="368481"/>
        <a:ext cx="730265" cy="312971"/>
      </dsp:txXfrm>
    </dsp:sp>
    <dsp:sp modelId="{05468888-6C0D-9C40-BD4F-FAEAC2C42FB8}">
      <dsp:nvSpPr>
        <dsp:cNvPr id="0" name=""/>
        <dsp:cNvSpPr/>
      </dsp:nvSpPr>
      <dsp:spPr>
        <a:xfrm rot="5400000">
          <a:off x="3698488" y="-2964874"/>
          <a:ext cx="678103" cy="661455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IE" sz="2400" b="1" i="1" kern="1200" dirty="0" smtClean="0"/>
            <a:t>Highly prevalent in solid organ transplant recipients 		</a:t>
          </a:r>
          <a:endParaRPr lang="en-US" sz="1800" b="1" i="1" kern="1200" dirty="0"/>
        </a:p>
      </dsp:txBody>
      <dsp:txXfrm rot="-5400000">
        <a:off x="730265" y="36451"/>
        <a:ext cx="6581448" cy="611899"/>
      </dsp:txXfrm>
    </dsp:sp>
    <dsp:sp modelId="{156A8454-B1CA-8845-8BAF-57CE144725FF}">
      <dsp:nvSpPr>
        <dsp:cNvPr id="0" name=""/>
        <dsp:cNvSpPr/>
      </dsp:nvSpPr>
      <dsp:spPr>
        <a:xfrm rot="5400000">
          <a:off x="-156485" y="1085482"/>
          <a:ext cx="1043236" cy="730265"/>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en-US" sz="2000" kern="1200" dirty="0">
            <a:solidFill>
              <a:srgbClr val="000000"/>
            </a:solidFill>
          </a:endParaRPr>
        </a:p>
      </dsp:txBody>
      <dsp:txXfrm rot="-5400000">
        <a:off x="1" y="1294130"/>
        <a:ext cx="730265" cy="312971"/>
      </dsp:txXfrm>
    </dsp:sp>
    <dsp:sp modelId="{DC6CEA6D-EE66-394B-974B-6C3BC30780E9}">
      <dsp:nvSpPr>
        <dsp:cNvPr id="0" name=""/>
        <dsp:cNvSpPr/>
      </dsp:nvSpPr>
      <dsp:spPr>
        <a:xfrm rot="5400000">
          <a:off x="3698488" y="-2039226"/>
          <a:ext cx="678103" cy="661455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b="0" i="0" kern="1200" dirty="0" smtClean="0"/>
            <a:t>Ave           </a:t>
          </a:r>
          <a:r>
            <a:rPr lang="en-IE" sz="1900" b="0" i="0" kern="1200" dirty="0" smtClean="0"/>
            <a:t>22.6 cases /100 persons /yr</a:t>
          </a:r>
          <a:endParaRPr lang="en-US" sz="1900" b="0" i="0" kern="1200" dirty="0"/>
        </a:p>
      </dsp:txBody>
      <dsp:txXfrm rot="-5400000">
        <a:off x="730265" y="962099"/>
        <a:ext cx="6581448" cy="611899"/>
      </dsp:txXfrm>
    </dsp:sp>
    <dsp:sp modelId="{8DCB70BE-A298-774F-9A8F-238A6FBE3202}">
      <dsp:nvSpPr>
        <dsp:cNvPr id="0" name=""/>
        <dsp:cNvSpPr/>
      </dsp:nvSpPr>
      <dsp:spPr>
        <a:xfrm rot="5400000">
          <a:off x="-156485" y="2011131"/>
          <a:ext cx="1043236" cy="730265"/>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en-US" sz="2000" kern="1200" dirty="0"/>
        </a:p>
      </dsp:txBody>
      <dsp:txXfrm rot="-5400000">
        <a:off x="1" y="2219779"/>
        <a:ext cx="730265" cy="312971"/>
      </dsp:txXfrm>
    </dsp:sp>
    <dsp:sp modelId="{045BF4B6-A99E-F146-B201-BBC4B114D359}">
      <dsp:nvSpPr>
        <dsp:cNvPr id="0" name=""/>
        <dsp:cNvSpPr/>
      </dsp:nvSpPr>
      <dsp:spPr>
        <a:xfrm rot="5400000">
          <a:off x="3698488" y="-1113577"/>
          <a:ext cx="678103" cy="661455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14300" lvl="1" indent="-114300" algn="l" defTabSz="533400">
            <a:lnSpc>
              <a:spcPct val="90000"/>
            </a:lnSpc>
            <a:spcBef>
              <a:spcPct val="0"/>
            </a:spcBef>
            <a:spcAft>
              <a:spcPct val="15000"/>
            </a:spcAft>
            <a:buChar char="••"/>
          </a:pPr>
          <a:endParaRPr lang="en-US" sz="1200" kern="1200" dirty="0"/>
        </a:p>
        <a:p>
          <a:pPr marL="171450" lvl="1" indent="-171450" algn="l" defTabSz="800100">
            <a:lnSpc>
              <a:spcPct val="90000"/>
            </a:lnSpc>
            <a:spcBef>
              <a:spcPct val="0"/>
            </a:spcBef>
            <a:spcAft>
              <a:spcPct val="15000"/>
            </a:spcAft>
            <a:buChar char="••"/>
          </a:pPr>
          <a:r>
            <a:rPr lang="en-IE" sz="1800" kern="1200" dirty="0" smtClean="0"/>
            <a:t>Kidney      35.6           Most evidence                       			</a:t>
          </a:r>
          <a:r>
            <a:rPr lang="en-US" sz="1800" b="0" i="0" kern="1200" dirty="0" smtClean="0"/>
            <a:t>Contributes to 36% graft failure</a:t>
          </a:r>
          <a:endParaRPr lang="en-US" sz="1800" b="0" i="0" kern="1200" dirty="0"/>
        </a:p>
      </dsp:txBody>
      <dsp:txXfrm rot="-5400000">
        <a:off x="730265" y="1887748"/>
        <a:ext cx="6581448" cy="611899"/>
      </dsp:txXfrm>
    </dsp:sp>
    <dsp:sp modelId="{EB3D2503-5421-EB4C-8D36-35CF572D91AE}">
      <dsp:nvSpPr>
        <dsp:cNvPr id="0" name=""/>
        <dsp:cNvSpPr/>
      </dsp:nvSpPr>
      <dsp:spPr>
        <a:xfrm rot="5400000">
          <a:off x="-85540" y="2992123"/>
          <a:ext cx="1043236" cy="730265"/>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en-US" sz="2000" kern="1200" dirty="0">
            <a:solidFill>
              <a:srgbClr val="000000"/>
            </a:solidFill>
          </a:endParaRPr>
        </a:p>
      </dsp:txBody>
      <dsp:txXfrm rot="-5400000">
        <a:off x="70946" y="3200771"/>
        <a:ext cx="730265" cy="312971"/>
      </dsp:txXfrm>
    </dsp:sp>
    <dsp:sp modelId="{DDED8D11-B6DE-EA49-9BB0-7E3113A805E5}">
      <dsp:nvSpPr>
        <dsp:cNvPr id="0" name=""/>
        <dsp:cNvSpPr/>
      </dsp:nvSpPr>
      <dsp:spPr>
        <a:xfrm rot="5400000">
          <a:off x="3698488" y="-187928"/>
          <a:ext cx="678103" cy="661455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endParaRPr lang="en-US" sz="1900" kern="1200" dirty="0"/>
        </a:p>
        <a:p>
          <a:pPr marL="171450" lvl="1" indent="-171450" algn="l" defTabSz="844550">
            <a:lnSpc>
              <a:spcPct val="90000"/>
            </a:lnSpc>
            <a:spcBef>
              <a:spcPct val="0"/>
            </a:spcBef>
            <a:spcAft>
              <a:spcPct val="15000"/>
            </a:spcAft>
            <a:buChar char="••"/>
          </a:pPr>
          <a:r>
            <a:rPr lang="en-IE" sz="1900" b="0" i="0" kern="1200" dirty="0" smtClean="0"/>
            <a:t>Heart        14.5</a:t>
          </a:r>
          <a:endParaRPr lang="en-US" sz="1900" kern="1200" dirty="0"/>
        </a:p>
      </dsp:txBody>
      <dsp:txXfrm rot="-5400000">
        <a:off x="730265" y="2813397"/>
        <a:ext cx="6581448" cy="611899"/>
      </dsp:txXfrm>
    </dsp:sp>
    <dsp:sp modelId="{C89F3836-5B4F-174C-BEDF-9D96226B7112}">
      <dsp:nvSpPr>
        <dsp:cNvPr id="0" name=""/>
        <dsp:cNvSpPr/>
      </dsp:nvSpPr>
      <dsp:spPr>
        <a:xfrm rot="5400000">
          <a:off x="-156485" y="3862428"/>
          <a:ext cx="1043236" cy="730265"/>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en-US" sz="2000" kern="1200" dirty="0"/>
        </a:p>
      </dsp:txBody>
      <dsp:txXfrm rot="-5400000">
        <a:off x="1" y="4071076"/>
        <a:ext cx="730265" cy="312971"/>
      </dsp:txXfrm>
    </dsp:sp>
    <dsp:sp modelId="{96979200-3EC8-C34A-B3DE-9CC592E6A86B}">
      <dsp:nvSpPr>
        <dsp:cNvPr id="0" name=""/>
        <dsp:cNvSpPr/>
      </dsp:nvSpPr>
      <dsp:spPr>
        <a:xfrm rot="5400000">
          <a:off x="3698488" y="737719"/>
          <a:ext cx="678103" cy="6614550"/>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Liver           6.7</a:t>
          </a:r>
          <a:endParaRPr lang="en-US" sz="1900" kern="1200" dirty="0"/>
        </a:p>
      </dsp:txBody>
      <dsp:txXfrm rot="-5400000">
        <a:off x="730265" y="3739044"/>
        <a:ext cx="6581448" cy="6118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74D35B-7246-D647-81CE-77579A3DED52}">
      <dsp:nvSpPr>
        <dsp:cNvPr id="0" name=""/>
        <dsp:cNvSpPr/>
      </dsp:nvSpPr>
      <dsp:spPr>
        <a:xfrm rot="5400000">
          <a:off x="-200402" y="203064"/>
          <a:ext cx="1336016" cy="935211"/>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a:p>
      </dsp:txBody>
      <dsp:txXfrm rot="-5400000">
        <a:off x="1" y="470268"/>
        <a:ext cx="935211" cy="400805"/>
      </dsp:txXfrm>
    </dsp:sp>
    <dsp:sp modelId="{05468888-6C0D-9C40-BD4F-FAEAC2C42FB8}">
      <dsp:nvSpPr>
        <dsp:cNvPr id="0" name=""/>
        <dsp:cNvSpPr/>
      </dsp:nvSpPr>
      <dsp:spPr>
        <a:xfrm rot="5400000">
          <a:off x="3642184" y="-2704310"/>
          <a:ext cx="868410" cy="628235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IE" sz="2700" kern="1200" dirty="0" smtClean="0"/>
            <a:t>MNA highest pre transplant</a:t>
          </a:r>
          <a:endParaRPr lang="en-US" sz="2700" kern="1200" dirty="0"/>
        </a:p>
      </dsp:txBody>
      <dsp:txXfrm rot="-5400000">
        <a:off x="935211" y="45055"/>
        <a:ext cx="6239964" cy="783626"/>
      </dsp:txXfrm>
    </dsp:sp>
    <dsp:sp modelId="{156A8454-B1CA-8845-8BAF-57CE144725FF}">
      <dsp:nvSpPr>
        <dsp:cNvPr id="0" name=""/>
        <dsp:cNvSpPr/>
      </dsp:nvSpPr>
      <dsp:spPr>
        <a:xfrm rot="5400000">
          <a:off x="-200402" y="1393390"/>
          <a:ext cx="1336016" cy="935211"/>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dirty="0"/>
        </a:p>
      </dsp:txBody>
      <dsp:txXfrm rot="-5400000">
        <a:off x="1" y="1660594"/>
        <a:ext cx="935211" cy="400805"/>
      </dsp:txXfrm>
    </dsp:sp>
    <dsp:sp modelId="{DC6CEA6D-EE66-394B-974B-6C3BC30780E9}">
      <dsp:nvSpPr>
        <dsp:cNvPr id="0" name=""/>
        <dsp:cNvSpPr/>
      </dsp:nvSpPr>
      <dsp:spPr>
        <a:xfrm rot="5400000">
          <a:off x="3642184" y="-1513984"/>
          <a:ext cx="868410" cy="628235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IE" sz="2700" b="0" i="0" kern="1200" dirty="0" smtClean="0"/>
            <a:t>IMNA </a:t>
          </a:r>
          <a:r>
            <a:rPr lang="en-IE" sz="2700" b="1" i="1" kern="1200" dirty="0" smtClean="0"/>
            <a:t>declines 0-6 mths </a:t>
          </a:r>
          <a:r>
            <a:rPr lang="en-IE" sz="2700" b="0" i="0" kern="1200" dirty="0" smtClean="0"/>
            <a:t>post Tx</a:t>
          </a:r>
          <a:endParaRPr lang="en-US" sz="2700" kern="1200" dirty="0"/>
        </a:p>
      </dsp:txBody>
      <dsp:txXfrm rot="-5400000">
        <a:off x="935211" y="1235381"/>
        <a:ext cx="6239964" cy="783626"/>
      </dsp:txXfrm>
    </dsp:sp>
    <dsp:sp modelId="{8DCB70BE-A298-774F-9A8F-238A6FBE3202}">
      <dsp:nvSpPr>
        <dsp:cNvPr id="0" name=""/>
        <dsp:cNvSpPr/>
      </dsp:nvSpPr>
      <dsp:spPr>
        <a:xfrm rot="5400000">
          <a:off x="-200402" y="2583717"/>
          <a:ext cx="1336016" cy="935211"/>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dirty="0"/>
        </a:p>
      </dsp:txBody>
      <dsp:txXfrm rot="-5400000">
        <a:off x="1" y="2850921"/>
        <a:ext cx="935211" cy="400805"/>
      </dsp:txXfrm>
    </dsp:sp>
    <dsp:sp modelId="{045BF4B6-A99E-F146-B201-BBC4B114D359}">
      <dsp:nvSpPr>
        <dsp:cNvPr id="0" name=""/>
        <dsp:cNvSpPr/>
      </dsp:nvSpPr>
      <dsp:spPr>
        <a:xfrm rot="5400000">
          <a:off x="3642184" y="-323657"/>
          <a:ext cx="868410" cy="628235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IE" sz="2700" b="0" i="0" kern="1200" dirty="0" smtClean="0"/>
            <a:t>IMNA </a:t>
          </a:r>
          <a:r>
            <a:rPr lang="en-IE" sz="2700" b="1" i="1" kern="1200" dirty="0" smtClean="0"/>
            <a:t>increases 6-36 mths </a:t>
          </a:r>
          <a:r>
            <a:rPr lang="en-IE" sz="2700" b="0" i="0" kern="1200" dirty="0" smtClean="0"/>
            <a:t>post Tx</a:t>
          </a:r>
          <a:endParaRPr lang="en-US" sz="2700" kern="1200" dirty="0"/>
        </a:p>
      </dsp:txBody>
      <dsp:txXfrm rot="-5400000">
        <a:off x="935211" y="2425708"/>
        <a:ext cx="6239964" cy="783626"/>
      </dsp:txXfrm>
    </dsp:sp>
    <dsp:sp modelId="{EB3D2503-5421-EB4C-8D36-35CF572D91AE}">
      <dsp:nvSpPr>
        <dsp:cNvPr id="0" name=""/>
        <dsp:cNvSpPr/>
      </dsp:nvSpPr>
      <dsp:spPr>
        <a:xfrm rot="5400000">
          <a:off x="-200402" y="3774043"/>
          <a:ext cx="1336016" cy="935211"/>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a:p>
      </dsp:txBody>
      <dsp:txXfrm rot="-5400000">
        <a:off x="1" y="4041247"/>
        <a:ext cx="935211" cy="400805"/>
      </dsp:txXfrm>
    </dsp:sp>
    <dsp:sp modelId="{DDED8D11-B6DE-EA49-9BB0-7E3113A805E5}">
      <dsp:nvSpPr>
        <dsp:cNvPr id="0" name=""/>
        <dsp:cNvSpPr/>
      </dsp:nvSpPr>
      <dsp:spPr>
        <a:xfrm rot="5400000">
          <a:off x="3642184" y="866668"/>
          <a:ext cx="868410" cy="628235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IE" sz="2700" kern="1200" dirty="0" smtClean="0"/>
            <a:t>Pre Tx MNA predicts post Tx IMNA over 3 yrs post Tx</a:t>
          </a:r>
          <a:endParaRPr lang="en-US" sz="2700" kern="1200" dirty="0"/>
        </a:p>
      </dsp:txBody>
      <dsp:txXfrm rot="-5400000">
        <a:off x="935211" y="3616033"/>
        <a:ext cx="6239964" cy="783626"/>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charset="0"/>
                <a:cs typeface="ＭＳ Ｐゴシック" charset="0"/>
              </a:defRPr>
            </a:lvl1pPr>
          </a:lstStyle>
          <a:p>
            <a:pPr>
              <a:defRPr/>
            </a:pPr>
            <a:endParaRPr lang="en-GB"/>
          </a:p>
        </p:txBody>
      </p:sp>
      <p:sp>
        <p:nvSpPr>
          <p:cNvPr id="655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906EC2AF-8E54-4EE1-B039-DDDDB4FE6616}" type="datetime1">
              <a:rPr lang="en-GB"/>
              <a:pPr/>
              <a:t>24/11/2015</a:t>
            </a:fld>
            <a:endParaRPr lang="en-GB"/>
          </a:p>
        </p:txBody>
      </p:sp>
      <p:sp>
        <p:nvSpPr>
          <p:cNvPr id="655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0"/>
                <a:cs typeface="ＭＳ Ｐゴシック" charset="0"/>
              </a:defRPr>
            </a:lvl1pPr>
          </a:lstStyle>
          <a:p>
            <a:pPr>
              <a:defRPr/>
            </a:pPr>
            <a:endParaRPr lang="en-GB"/>
          </a:p>
        </p:txBody>
      </p:sp>
      <p:sp>
        <p:nvSpPr>
          <p:cNvPr id="655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0DB9FFCB-7EDE-4E1D-9149-BC2516E0461A}" type="slidenum">
              <a:rPr lang="en-GB"/>
              <a:pPr/>
              <a:t>‹#›</a:t>
            </a:fld>
            <a:endParaRPr lang="en-GB"/>
          </a:p>
        </p:txBody>
      </p:sp>
    </p:spTree>
    <p:extLst>
      <p:ext uri="{BB962C8B-B14F-4D97-AF65-F5344CB8AC3E}">
        <p14:creationId xmlns:p14="http://schemas.microsoft.com/office/powerpoint/2010/main" val="1992503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2AC31B5-9ADD-4E52-AD34-84046AA412C1}" type="slidenum">
              <a:rPr lang="en-GB"/>
              <a:pPr/>
              <a:t>‹#›</a:t>
            </a:fld>
            <a:endParaRPr lang="en-GB"/>
          </a:p>
        </p:txBody>
      </p:sp>
    </p:spTree>
    <p:extLst>
      <p:ext uri="{BB962C8B-B14F-4D97-AF65-F5344CB8AC3E}">
        <p14:creationId xmlns:p14="http://schemas.microsoft.com/office/powerpoint/2010/main" val="31899699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p:spPr>
        <p:txBody>
          <a:bodyPr/>
          <a:lstStyle/>
          <a:p>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q"/>
            </a:pPr>
            <a:r>
              <a:rPr lang="en-IE" dirty="0" smtClean="0"/>
              <a:t> Given</a:t>
            </a:r>
            <a:r>
              <a:rPr lang="en-IE" baseline="0" dirty="0" smtClean="0"/>
              <a:t> the psychological impact of a diagnosis of a chronic condition, what is our role?</a:t>
            </a:r>
          </a:p>
          <a:p>
            <a:pPr>
              <a:buFont typeface="Wingdings" pitchFamily="2" charset="2"/>
              <a:buChar char="q"/>
            </a:pPr>
            <a:r>
              <a:rPr lang="en-IE" baseline="0" dirty="0" smtClean="0"/>
              <a:t> Nichols: often possible to identify and understand the negative reactions and attitudes early in their care. Appropriate psychological intervention can reduce the adverse impact of these negative reactions and at the same time reduce the stress and distress these patients and their partners’ experience. </a:t>
            </a:r>
          </a:p>
          <a:p>
            <a:pPr>
              <a:buFont typeface="Wingdings" pitchFamily="2" charset="2"/>
              <a:buChar char="q"/>
            </a:pPr>
            <a:r>
              <a:rPr lang="en-IE" baseline="0" dirty="0" smtClean="0"/>
              <a:t> ‘Preventive psychological care is an investment that underpins and secures medical and nursing achievements’ (Nichols, p.38).</a:t>
            </a:r>
          </a:p>
          <a:p>
            <a:pPr>
              <a:buFont typeface="Wingdings" pitchFamily="2" charset="2"/>
              <a:buChar char="q"/>
            </a:pPr>
            <a:r>
              <a:rPr lang="en-IE" baseline="0" dirty="0" smtClean="0"/>
              <a:t> A helpful and supportive question </a:t>
            </a:r>
            <a:r>
              <a:rPr lang="en-IE" baseline="0" dirty="0" err="1" smtClean="0"/>
              <a:t>whch</a:t>
            </a:r>
            <a:r>
              <a:rPr lang="en-IE" baseline="0" dirty="0" smtClean="0"/>
              <a:t> can be asked by staff is; how are you feeling about this?    </a:t>
            </a:r>
            <a:endParaRPr lang="en-IE" dirty="0"/>
          </a:p>
        </p:txBody>
      </p:sp>
      <p:sp>
        <p:nvSpPr>
          <p:cNvPr id="4" name="Slide Number Placeholder 3"/>
          <p:cNvSpPr>
            <a:spLocks noGrp="1"/>
          </p:cNvSpPr>
          <p:nvPr>
            <p:ph type="sldNum" sz="quarter" idx="10"/>
          </p:nvPr>
        </p:nvSpPr>
        <p:spPr/>
        <p:txBody>
          <a:bodyPr/>
          <a:lstStyle/>
          <a:p>
            <a:fld id="{F4560055-F975-4B1C-A0E6-BF7922B1D46C}" type="slidenum">
              <a:rPr lang="en-IE" smtClean="0"/>
              <a:pPr/>
              <a:t>17</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lgn="r" eaLnBrk="0" hangingPunct="0"/>
            <a:fld id="{6DD541A6-A9C7-4F40-B1E6-FD00B18704B6}" type="slidenum">
              <a:rPr lang="en-GB" sz="1200"/>
              <a:pPr algn="r" eaLnBrk="0" hangingPunct="0"/>
              <a:t>19</a:t>
            </a:fld>
            <a:endParaRPr lang="en-GB" sz="1200"/>
          </a:p>
        </p:txBody>
      </p:sp>
      <p:sp>
        <p:nvSpPr>
          <p:cNvPr id="22530" name="Rectangle 2"/>
          <p:cNvSpPr>
            <a:spLocks noGrp="1" noRot="1" noChangeAspect="1" noChangeArrowheads="1" noTextEdit="1"/>
          </p:cNvSpPr>
          <p:nvPr>
            <p:ph type="sldImg"/>
          </p:nvPr>
        </p:nvSpPr>
        <p:spPr>
          <a:xfrm>
            <a:off x="1216025" y="631825"/>
            <a:ext cx="4572000" cy="3429000"/>
          </a:xfrm>
          <a:ln/>
        </p:spPr>
      </p:sp>
      <p:sp>
        <p:nvSpPr>
          <p:cNvPr id="22531"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GB" dirty="0">
                <a:latin typeface="Garamond" charset="0"/>
              </a:rPr>
              <a:t>But, as a recent report by the WHO has identified between one third and a half of medicines prescribed for long-term illness are not taken as directed. </a:t>
            </a:r>
          </a:p>
          <a:p>
            <a:pPr eaLnBrk="1" hangingPunct="1"/>
            <a:endParaRPr lang="en-GB" dirty="0">
              <a:latin typeface="Garamond" charset="0"/>
            </a:endParaRPr>
          </a:p>
          <a:p>
            <a:pPr eaLnBrk="1" hangingPunct="1"/>
            <a:r>
              <a:rPr lang="en-GB" dirty="0">
                <a:latin typeface="Garamond" charset="0"/>
              </a:rPr>
              <a:t>If we assume that the prescription was appropriate then this level of non-adherence is a concern</a:t>
            </a:r>
            <a:r>
              <a:rPr lang="en-GB" dirty="0">
                <a:latin typeface="Times New Roman" charset="0"/>
              </a:rPr>
              <a:t> </a:t>
            </a:r>
            <a:r>
              <a:rPr lang="en-GB" dirty="0">
                <a:latin typeface="Garamond" charset="0"/>
              </a:rPr>
              <a:t>for those, receiving, providing or funding care because it not only entails a waste of resources but also a missed opportunity for therapeutic benefit and health gain. </a:t>
            </a:r>
          </a:p>
          <a:p>
            <a:pPr eaLnBrk="1" hangingPunct="1"/>
            <a:endParaRPr lang="en-GB" dirty="0">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563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6724FF1-C40C-3E40-85B5-3721D70CAFC6}" type="slidenum">
              <a:rPr lang="en-GB" sz="1200"/>
              <a:pPr/>
              <a:t>22</a:t>
            </a:fld>
            <a:endParaRPr lang="en-GB"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7EEBA5D8-7149-4D2B-875C-2E578545BFEF}" type="slidenum">
              <a:rPr lang="en-GB" smtClean="0"/>
              <a:pPr/>
              <a:t>23</a:t>
            </a:fld>
            <a:endParaRPr lang="en-GB"/>
          </a:p>
        </p:txBody>
      </p:sp>
    </p:spTree>
    <p:extLst>
      <p:ext uri="{BB962C8B-B14F-4D97-AF65-F5344CB8AC3E}">
        <p14:creationId xmlns:p14="http://schemas.microsoft.com/office/powerpoint/2010/main" val="2839409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7E9828F-A3D2-C344-8C87-FDD4CAEAC728}" type="slidenum">
              <a:rPr lang="en-GB" sz="1200"/>
              <a:pPr/>
              <a:t>24</a:t>
            </a:fld>
            <a:endParaRPr lang="en-GB" sz="1200"/>
          </a:p>
        </p:txBody>
      </p:sp>
      <p:sp>
        <p:nvSpPr>
          <p:cNvPr id="64515" name="Rectangle 2"/>
          <p:cNvSpPr>
            <a:spLocks noGrp="1" noRot="1" noChangeAspect="1" noChangeArrowheads="1" noTextEdit="1"/>
          </p:cNvSpPr>
          <p:nvPr>
            <p:ph type="sldImg"/>
          </p:nvPr>
        </p:nvSpPr>
        <p:spPr>
          <a:xfrm>
            <a:off x="1144588" y="688975"/>
            <a:ext cx="4564062" cy="3422650"/>
          </a:xfrm>
          <a:solidFill>
            <a:srgbClr val="FFFFFF"/>
          </a:solidFill>
          <a:ln w="12700" cap="flat"/>
        </p:spPr>
      </p:sp>
      <p:sp>
        <p:nvSpPr>
          <p:cNvPr id="64516" name="Rectangle 3"/>
          <p:cNvSpPr>
            <a:spLocks noGrp="1" noChangeArrowheads="1"/>
          </p:cNvSpPr>
          <p:nvPr>
            <p:ph type="body" idx="1"/>
          </p:nvPr>
        </p:nvSpPr>
        <p:spPr>
          <a:xfrm>
            <a:off x="915043" y="4343144"/>
            <a:ext cx="5026311" cy="411355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79" tIns="45640" rIns="91279" bIns="45640"/>
          <a:lstStyle/>
          <a:p>
            <a:r>
              <a:rPr lang="en-GB" sz="1400" dirty="0"/>
              <a:t>More recent research has shown that </a:t>
            </a:r>
            <a:r>
              <a:rPr lang="en-GB" sz="1400" dirty="0" err="1"/>
              <a:t>adherecne</a:t>
            </a:r>
            <a:r>
              <a:rPr lang="en-GB" sz="1400" dirty="0"/>
              <a:t> rates vary between individuals but also within the same individual over time and between treatments.</a:t>
            </a:r>
          </a:p>
          <a:p>
            <a:endParaRPr lang="en-GB" sz="1400" dirty="0"/>
          </a:p>
          <a:p>
            <a:r>
              <a:rPr lang="en-GB" sz="1400" dirty="0"/>
              <a:t>Stable characteristics such as the nature of the disease and treatment or socio-demographic variables influence the </a:t>
            </a:r>
            <a:r>
              <a:rPr lang="en-GB" sz="1400" dirty="0" err="1"/>
              <a:t>adherecne</a:t>
            </a:r>
            <a:r>
              <a:rPr lang="en-GB" sz="1400" dirty="0"/>
              <a:t> behaviour of some patients more than others. This has led to a greater emphasis on understanding the interaction of the individual with the disease and treatment, rather than identifying the </a:t>
            </a:r>
            <a:r>
              <a:rPr lang="ja-JP" altLang="en-GB" sz="1400" dirty="0"/>
              <a:t>‘</a:t>
            </a:r>
            <a:r>
              <a:rPr lang="en-GB" sz="1400" dirty="0"/>
              <a:t>stable</a:t>
            </a:r>
            <a:r>
              <a:rPr lang="ja-JP" altLang="en-GB" sz="1400" dirty="0"/>
              <a:t>’</a:t>
            </a:r>
            <a:r>
              <a:rPr lang="en-GB" sz="1400" dirty="0"/>
              <a:t> characteristics of the </a:t>
            </a:r>
            <a:r>
              <a:rPr lang="ja-JP" altLang="en-GB" sz="1400" dirty="0"/>
              <a:t>“</a:t>
            </a:r>
            <a:r>
              <a:rPr lang="en-GB" sz="1400" dirty="0"/>
              <a:t>non-adherent patient</a:t>
            </a:r>
            <a:r>
              <a:rPr lang="ja-JP" altLang="en-GB" sz="1400" dirty="0"/>
              <a:t>”</a:t>
            </a:r>
            <a:r>
              <a:rPr lang="en-GB" sz="1400" dirty="0"/>
              <a:t>.</a:t>
            </a:r>
          </a:p>
          <a:p>
            <a:endParaRPr lang="en-GB" sz="1400" dirty="0"/>
          </a:p>
          <a:p>
            <a:r>
              <a:rPr lang="en-GB" sz="1400" dirty="0"/>
              <a:t>Thus it is much more accurate to view </a:t>
            </a:r>
            <a:r>
              <a:rPr lang="en-GB" sz="1400" dirty="0" err="1"/>
              <a:t>nonadherence</a:t>
            </a:r>
            <a:r>
              <a:rPr lang="en-GB" sz="1400" dirty="0"/>
              <a:t> as a behaviour which most people engage in some of the time, rather than a fixed personality trait</a:t>
            </a:r>
          </a:p>
          <a:p>
            <a:endParaRPr lang="en-GB" sz="1400" dirty="0"/>
          </a:p>
          <a:p>
            <a:endParaRPr lang="en-GB" sz="14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E">
                <a:latin typeface="Calibri" charset="0"/>
              </a:rPr>
              <a:t>So, why aren’</a:t>
            </a:r>
            <a:endParaRPr lang="en-GB">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buFontTx/>
              <a:buChar char="•"/>
            </a:pPr>
            <a:r>
              <a:rPr lang="en-GB" sz="1200" dirty="0" smtClean="0"/>
              <a:t>Poor HCP-Patient Communication</a:t>
            </a:r>
          </a:p>
          <a:p>
            <a:pPr>
              <a:buFontTx/>
              <a:buChar char="•"/>
            </a:pPr>
            <a:r>
              <a:rPr lang="en-GB" sz="1200" dirty="0" smtClean="0"/>
              <a:t>Low patient satisfaction and/or recall</a:t>
            </a:r>
          </a:p>
          <a:p>
            <a:pPr>
              <a:buFontTx/>
              <a:buChar char="•"/>
            </a:pPr>
            <a:r>
              <a:rPr lang="en-GB" sz="1200" dirty="0" smtClean="0"/>
              <a:t>Problems in planning/executive function</a:t>
            </a:r>
          </a:p>
          <a:p>
            <a:r>
              <a:rPr lang="en-GB" sz="1200" dirty="0" smtClean="0"/>
              <a:t>	or prospective memory</a:t>
            </a:r>
          </a:p>
          <a:p>
            <a:pPr>
              <a:buFontTx/>
              <a:buChar char="•"/>
            </a:pPr>
            <a:r>
              <a:rPr lang="en-GB" sz="1200" dirty="0" smtClean="0"/>
              <a:t>Financial or other barriers</a:t>
            </a:r>
          </a:p>
          <a:p>
            <a:r>
              <a:rPr lang="en-GB" sz="1200" dirty="0" smtClean="0"/>
              <a:t>Patients know what to do &amp; how to do it</a:t>
            </a:r>
          </a:p>
          <a:p>
            <a:endParaRPr lang="en-GB" sz="1200" dirty="0" smtClean="0"/>
          </a:p>
          <a:p>
            <a:r>
              <a:rPr lang="en-GB" sz="1200" dirty="0" smtClean="0"/>
              <a:t>BUT are reluctant to adhere because either :-</a:t>
            </a:r>
          </a:p>
          <a:p>
            <a:pPr>
              <a:buFontTx/>
              <a:buChar char="•"/>
            </a:pPr>
            <a:endParaRPr lang="en-GB" sz="1200" dirty="0" smtClean="0"/>
          </a:p>
          <a:p>
            <a:pPr>
              <a:buFontTx/>
              <a:buChar char="•"/>
            </a:pPr>
            <a:r>
              <a:rPr lang="en-GB" sz="1200" dirty="0" smtClean="0">
                <a:solidFill>
                  <a:schemeClr val="folHlink"/>
                </a:solidFill>
              </a:rPr>
              <a:t>TREATMENT DOESN</a:t>
            </a:r>
            <a:r>
              <a:rPr lang="ja-JP" altLang="en-GB" sz="1200" dirty="0" smtClean="0">
                <a:solidFill>
                  <a:schemeClr val="folHlink"/>
                </a:solidFill>
              </a:rPr>
              <a:t>’</a:t>
            </a:r>
            <a:r>
              <a:rPr lang="en-GB" sz="1200" dirty="0" smtClean="0">
                <a:solidFill>
                  <a:schemeClr val="folHlink"/>
                </a:solidFill>
              </a:rPr>
              <a:t>T MAKE SENSE</a:t>
            </a:r>
          </a:p>
          <a:p>
            <a:endParaRPr lang="en-GB" sz="1200" dirty="0" smtClean="0">
              <a:solidFill>
                <a:schemeClr val="folHlink"/>
              </a:solidFill>
            </a:endParaRPr>
          </a:p>
          <a:p>
            <a:pPr>
              <a:buFontTx/>
              <a:buChar char="•"/>
            </a:pPr>
            <a:r>
              <a:rPr lang="en-GB" sz="1200" dirty="0" smtClean="0">
                <a:solidFill>
                  <a:schemeClr val="folHlink"/>
                </a:solidFill>
              </a:rPr>
              <a:t>WORRIES/CONCERNS ABOUT TREATMENT</a:t>
            </a:r>
          </a:p>
          <a:p>
            <a:endParaRPr lang="en-US" dirty="0"/>
          </a:p>
        </p:txBody>
      </p:sp>
      <p:sp>
        <p:nvSpPr>
          <p:cNvPr id="6963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F7FCFF9-1165-6945-9271-360EE3416AD9}" type="slidenum">
              <a:rPr lang="en-GB" sz="1200"/>
              <a:pPr/>
              <a:t>26</a:t>
            </a:fld>
            <a:endParaRPr lang="en-GB"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p:spPr>
        <p:txBody>
          <a:bodyPr/>
          <a:lstStyle/>
          <a:p>
            <a:pPr marL="0" indent="0" fontAlgn="auto">
              <a:spcAft>
                <a:spcPts val="0"/>
              </a:spcAft>
              <a:buClr>
                <a:schemeClr val="accent3"/>
              </a:buClr>
              <a:buNone/>
              <a:defRPr/>
            </a:pPr>
            <a:r>
              <a:rPr lang="en-IE" sz="2400" b="1" dirty="0" smtClean="0"/>
              <a:t>Nationwide prospective cohort study</a:t>
            </a:r>
          </a:p>
          <a:p>
            <a:pPr marL="640080" lvl="1" indent="-246888" fontAlgn="auto">
              <a:spcAft>
                <a:spcPts val="0"/>
              </a:spcAft>
              <a:buFont typeface="Wingdings 2"/>
              <a:buChar char=""/>
              <a:defRPr/>
            </a:pPr>
            <a:r>
              <a:rPr lang="en-IE" sz="2000" dirty="0" smtClean="0"/>
              <a:t>Since May 2008</a:t>
            </a:r>
          </a:p>
          <a:p>
            <a:pPr marL="640080" lvl="1" indent="-246888" fontAlgn="auto">
              <a:spcAft>
                <a:spcPts val="0"/>
              </a:spcAft>
              <a:buFont typeface="Wingdings 2"/>
              <a:buChar char=""/>
              <a:defRPr/>
            </a:pPr>
            <a:r>
              <a:rPr lang="en-IE" sz="2000" dirty="0" smtClean="0"/>
              <a:t>6 Swiss Transplant Centres</a:t>
            </a:r>
          </a:p>
          <a:p>
            <a:pPr marL="1040130" lvl="2" indent="-246888" fontAlgn="auto">
              <a:spcAft>
                <a:spcPts val="0"/>
              </a:spcAft>
              <a:buFont typeface="Wingdings 2"/>
              <a:buChar char=""/>
              <a:defRPr/>
            </a:pPr>
            <a:r>
              <a:rPr lang="en-IE" sz="1600" dirty="0" smtClean="0"/>
              <a:t>1045/1833 single kidney 2008-2012</a:t>
            </a:r>
          </a:p>
          <a:p>
            <a:pPr marL="640080" lvl="1" indent="-246888" fontAlgn="auto">
              <a:spcAft>
                <a:spcPts val="0"/>
              </a:spcAft>
              <a:buFont typeface="Wingdings 2"/>
              <a:buChar char=""/>
              <a:defRPr/>
            </a:pPr>
            <a:r>
              <a:rPr lang="en-IE" sz="2000" dirty="0" smtClean="0"/>
              <a:t>Systematic assessment of psychosocial factors</a:t>
            </a:r>
          </a:p>
          <a:p>
            <a:pPr marL="640080" lvl="1" indent="-246888" fontAlgn="auto">
              <a:spcAft>
                <a:spcPts val="0"/>
              </a:spcAft>
              <a:buFont typeface="Wingdings 2"/>
              <a:buChar char=""/>
              <a:defRPr/>
            </a:pPr>
            <a:r>
              <a:rPr lang="en-GB" sz="2000" dirty="0" smtClean="0"/>
              <a:t>Tracks all solid organ transplant pats pre-post</a:t>
            </a:r>
          </a:p>
          <a:p>
            <a:pPr marL="1040130" lvl="2" indent="-246888" fontAlgn="auto">
              <a:spcAft>
                <a:spcPts val="0"/>
              </a:spcAft>
              <a:buFont typeface="Wingdings 2"/>
              <a:buChar char=""/>
              <a:defRPr/>
            </a:pPr>
            <a:r>
              <a:rPr lang="en-GB" sz="1600" dirty="0" smtClean="0"/>
              <a:t>Includes the STC psychosocial questionnaire</a:t>
            </a:r>
          </a:p>
          <a:p>
            <a:pPr marL="1040130" lvl="2" indent="-246888" fontAlgn="auto">
              <a:spcAft>
                <a:spcPts val="0"/>
              </a:spcAft>
              <a:buFont typeface="Wingdings 2"/>
              <a:buChar char=""/>
              <a:defRPr/>
            </a:pPr>
            <a:r>
              <a:rPr lang="en-GB" sz="1600" dirty="0" smtClean="0"/>
              <a:t>Pre </a:t>
            </a:r>
            <a:r>
              <a:rPr lang="en-GB" sz="1600" dirty="0" err="1" smtClean="0"/>
              <a:t>Tx</a:t>
            </a:r>
            <a:endParaRPr lang="en-GB" sz="1600" dirty="0" smtClean="0"/>
          </a:p>
          <a:p>
            <a:pPr marL="1040130" lvl="2" indent="-246888" fontAlgn="auto">
              <a:spcAft>
                <a:spcPts val="0"/>
              </a:spcAft>
              <a:buFont typeface="Wingdings 2"/>
              <a:buChar char=""/>
              <a:defRPr/>
            </a:pPr>
            <a:r>
              <a:rPr lang="en-GB" sz="1600" dirty="0" smtClean="0"/>
              <a:t>Post </a:t>
            </a:r>
            <a:r>
              <a:rPr lang="en-GB" sz="1600" dirty="0" err="1" smtClean="0"/>
              <a:t>Tx</a:t>
            </a:r>
            <a:r>
              <a:rPr lang="en-GB" sz="1600" dirty="0" smtClean="0"/>
              <a:t> 6 </a:t>
            </a:r>
            <a:r>
              <a:rPr lang="en-GB" sz="1600" dirty="0" err="1" smtClean="0"/>
              <a:t>mo</a:t>
            </a:r>
            <a:r>
              <a:rPr lang="en-GB" sz="1600" dirty="0" smtClean="0"/>
              <a:t>, 1 </a:t>
            </a:r>
            <a:r>
              <a:rPr lang="en-GB" sz="1600" dirty="0" err="1" smtClean="0"/>
              <a:t>yr</a:t>
            </a:r>
            <a:r>
              <a:rPr lang="en-GB" sz="1600" dirty="0" smtClean="0"/>
              <a:t>, then annually</a:t>
            </a:r>
          </a:p>
          <a:p>
            <a:r>
              <a:rPr lang="en-US" dirty="0" smtClean="0"/>
              <a:t>is the official journal of the European Society for Organ Transplantation (ESOT),</a:t>
            </a:r>
          </a:p>
          <a:p>
            <a:r>
              <a:rPr lang="en-US" dirty="0" smtClean="0">
                <a:latin typeface="Arial" pitchFamily="34" charset="0"/>
                <a:ea typeface="ＭＳ Ｐゴシック" pitchFamily="34" charset="-128"/>
              </a:rPr>
              <a:t>IF </a:t>
            </a:r>
            <a:r>
              <a:rPr lang="en-US" dirty="0" smtClean="0">
                <a:latin typeface="Arial" pitchFamily="34" charset="0"/>
                <a:ea typeface="ＭＳ Ｐゴシック" pitchFamily="34" charset="-128"/>
              </a:rPr>
              <a:t>3.12</a:t>
            </a:r>
          </a:p>
          <a:p>
            <a:pPr marL="0" indent="0" fontAlgn="auto">
              <a:spcAft>
                <a:spcPts val="0"/>
              </a:spcAft>
              <a:buClr>
                <a:schemeClr val="accent3"/>
              </a:buClr>
              <a:buNone/>
              <a:defRPr/>
            </a:pPr>
            <a:r>
              <a:rPr lang="en-IE" sz="2400" b="1" dirty="0" smtClean="0"/>
              <a:t>Study Aims</a:t>
            </a:r>
          </a:p>
          <a:p>
            <a:pPr marL="393192" lvl="1" indent="0" fontAlgn="auto">
              <a:spcAft>
                <a:spcPts val="0"/>
              </a:spcAft>
              <a:buNone/>
              <a:defRPr/>
            </a:pPr>
            <a:r>
              <a:rPr lang="en-GB" sz="1800" dirty="0" err="1" smtClean="0"/>
              <a:t>i</a:t>
            </a:r>
            <a:r>
              <a:rPr lang="en-GB" sz="1800" dirty="0" smtClean="0"/>
              <a:t>) Described the evolution of MNA from pre </a:t>
            </a:r>
            <a:r>
              <a:rPr lang="en-GB" sz="1800" dirty="0" err="1" smtClean="0"/>
              <a:t>Tx</a:t>
            </a:r>
            <a:r>
              <a:rPr lang="en-GB" sz="1800" dirty="0" smtClean="0"/>
              <a:t> to 3 years post </a:t>
            </a:r>
            <a:r>
              <a:rPr lang="en-GB" sz="1800" dirty="0" err="1" smtClean="0"/>
              <a:t>Tx</a:t>
            </a:r>
            <a:r>
              <a:rPr lang="en-GB" sz="1800" dirty="0" smtClean="0"/>
              <a:t> (HLLK)</a:t>
            </a:r>
          </a:p>
          <a:p>
            <a:pPr marL="393192" lvl="1" indent="0" fontAlgn="auto">
              <a:spcAft>
                <a:spcPts val="0"/>
              </a:spcAft>
              <a:buNone/>
              <a:defRPr/>
            </a:pPr>
            <a:r>
              <a:rPr lang="en-GB" sz="1800" dirty="0" smtClean="0"/>
              <a:t>ii) To determine whether </a:t>
            </a:r>
            <a:r>
              <a:rPr lang="en-GB" sz="1800" dirty="0" err="1" smtClean="0"/>
              <a:t>preTx</a:t>
            </a:r>
            <a:r>
              <a:rPr lang="en-GB" sz="1800" dirty="0" smtClean="0"/>
              <a:t> MNA predicts </a:t>
            </a:r>
            <a:r>
              <a:rPr lang="en-GB" sz="1800" dirty="0" err="1" smtClean="0"/>
              <a:t>postTx</a:t>
            </a:r>
            <a:r>
              <a:rPr lang="en-GB" sz="1800" dirty="0" smtClean="0"/>
              <a:t> IMNA</a:t>
            </a:r>
            <a:endParaRPr lang="en-IE" sz="2000" dirty="0" smtClean="0"/>
          </a:p>
          <a:p>
            <a:pPr marL="393192" lvl="1" indent="0" fontAlgn="auto">
              <a:spcAft>
                <a:spcPts val="0"/>
              </a:spcAft>
              <a:buNone/>
              <a:defRPr/>
            </a:pPr>
            <a:endParaRPr lang="en-IE" sz="1400" dirty="0" smtClean="0"/>
          </a:p>
          <a:p>
            <a:pPr marL="0" indent="0" fontAlgn="auto">
              <a:spcAft>
                <a:spcPts val="0"/>
              </a:spcAft>
              <a:buClr>
                <a:schemeClr val="accent3"/>
              </a:buClr>
              <a:buNone/>
              <a:defRPr/>
            </a:pPr>
            <a:r>
              <a:rPr lang="en-IE" sz="2400" b="1" dirty="0" smtClean="0"/>
              <a:t>Inclusion criteria</a:t>
            </a:r>
          </a:p>
          <a:p>
            <a:pPr marL="640080" lvl="1" indent="-246888" fontAlgn="auto">
              <a:spcAft>
                <a:spcPts val="0"/>
              </a:spcAft>
              <a:buFont typeface="Wingdings 2"/>
              <a:buChar char=""/>
              <a:defRPr/>
            </a:pPr>
            <a:r>
              <a:rPr lang="en-IE" sz="2000" dirty="0" smtClean="0"/>
              <a:t>May 2008 – Aug 2013    (93%)</a:t>
            </a:r>
          </a:p>
          <a:p>
            <a:pPr marL="640080" lvl="1" indent="-246888" fontAlgn="auto">
              <a:spcAft>
                <a:spcPts val="0"/>
              </a:spcAft>
              <a:buFont typeface="Wingdings 2"/>
              <a:buChar char=""/>
              <a:defRPr/>
            </a:pPr>
            <a:r>
              <a:rPr lang="en-IE" sz="2000" dirty="0" smtClean="0"/>
              <a:t>S</a:t>
            </a:r>
            <a:r>
              <a:rPr lang="en-GB" sz="2000" dirty="0" smtClean="0"/>
              <a:t>ingle transplant</a:t>
            </a:r>
          </a:p>
          <a:p>
            <a:pPr marL="640080" lvl="1" indent="-246888" fontAlgn="auto">
              <a:spcAft>
                <a:spcPts val="0"/>
              </a:spcAft>
              <a:buFont typeface="Wingdings 2"/>
              <a:buChar char=""/>
              <a:defRPr/>
            </a:pPr>
            <a:r>
              <a:rPr lang="en-GB" sz="2000" u="sng" dirty="0" smtClean="0"/>
              <a:t>&gt;</a:t>
            </a:r>
            <a:r>
              <a:rPr lang="en-GB" sz="2000" dirty="0" smtClean="0"/>
              <a:t> 18 </a:t>
            </a:r>
            <a:r>
              <a:rPr lang="en-GB" sz="2000" dirty="0" err="1" smtClean="0"/>
              <a:t>yrs</a:t>
            </a:r>
            <a:endParaRPr lang="en-GB" sz="2000" dirty="0" smtClean="0"/>
          </a:p>
          <a:p>
            <a:pPr marL="640080" lvl="1" indent="-246888" fontAlgn="auto">
              <a:spcAft>
                <a:spcPts val="0"/>
              </a:spcAft>
              <a:buFont typeface="Wingdings 2"/>
              <a:buChar char=""/>
              <a:defRPr/>
            </a:pPr>
            <a:r>
              <a:rPr lang="en-GB" sz="2000" dirty="0" err="1" smtClean="0"/>
              <a:t>Pretransplant</a:t>
            </a:r>
            <a:r>
              <a:rPr lang="en-GB" sz="2000" dirty="0" smtClean="0"/>
              <a:t> PSQ for medication adherence</a:t>
            </a:r>
          </a:p>
          <a:p>
            <a:endParaRPr lang="en-US" dirty="0" smtClean="0">
              <a:latin typeface="Arial" pitchFamily="34" charset="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EBA5D8-7149-4D2B-875C-2E578545BFEF}" type="slidenum">
              <a:rPr lang="en-GB" smtClean="0"/>
              <a:pPr/>
              <a:t>32</a:t>
            </a:fld>
            <a:endParaRPr lang="en-GB"/>
          </a:p>
        </p:txBody>
      </p:sp>
    </p:spTree>
    <p:extLst>
      <p:ext uri="{BB962C8B-B14F-4D97-AF65-F5344CB8AC3E}">
        <p14:creationId xmlns:p14="http://schemas.microsoft.com/office/powerpoint/2010/main" val="3353010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EBA5D8-7149-4D2B-875C-2E578545BFEF}" type="slidenum">
              <a:rPr lang="en-GB" smtClean="0"/>
              <a:pPr/>
              <a:t>33</a:t>
            </a:fld>
            <a:endParaRPr lang="en-GB"/>
          </a:p>
        </p:txBody>
      </p:sp>
    </p:spTree>
    <p:extLst>
      <p:ext uri="{BB962C8B-B14F-4D97-AF65-F5344CB8AC3E}">
        <p14:creationId xmlns:p14="http://schemas.microsoft.com/office/powerpoint/2010/main" val="1004175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solidFill>
            <a:srgbClr val="FFFFFF"/>
          </a:solidFill>
          <a:ln/>
        </p:spPr>
      </p:sp>
      <p:sp>
        <p:nvSpPr>
          <p:cNvPr id="4608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a:spcBef>
                <a:spcPct val="0"/>
              </a:spcBef>
            </a:pPr>
            <a:endParaRPr lang="en-US" sz="2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auto">
              <a:spcAft>
                <a:spcPts val="0"/>
              </a:spcAft>
              <a:buClr>
                <a:schemeClr val="accent3"/>
              </a:buClr>
              <a:buNone/>
              <a:defRPr/>
            </a:pPr>
            <a:r>
              <a:rPr lang="en-IE" sz="2400" b="1" dirty="0" smtClean="0"/>
              <a:t>Adherence</a:t>
            </a:r>
          </a:p>
          <a:p>
            <a:pPr marL="640080" lvl="1" indent="-246888" fontAlgn="auto">
              <a:spcAft>
                <a:spcPts val="0"/>
              </a:spcAft>
              <a:buFont typeface="Wingdings 2"/>
              <a:buChar char=""/>
              <a:defRPr/>
            </a:pPr>
            <a:r>
              <a:rPr lang="en-GB" sz="2000" dirty="0" smtClean="0"/>
              <a:t>BASSIS </a:t>
            </a:r>
          </a:p>
          <a:p>
            <a:pPr marL="1040130" lvl="2" indent="-246888" fontAlgn="auto">
              <a:spcAft>
                <a:spcPts val="0"/>
              </a:spcAft>
              <a:buFont typeface="Wingdings 2"/>
              <a:buChar char=""/>
              <a:defRPr/>
            </a:pPr>
            <a:r>
              <a:rPr lang="en-GB" sz="1600" dirty="0" smtClean="0"/>
              <a:t>Self report - Taking adherence   &amp;  Drug holidays</a:t>
            </a:r>
          </a:p>
          <a:p>
            <a:pPr marL="1040130" lvl="2" indent="-246888" fontAlgn="auto">
              <a:spcAft>
                <a:spcPts val="0"/>
              </a:spcAft>
              <a:buFont typeface="Wingdings 2"/>
              <a:buChar char=""/>
              <a:defRPr/>
            </a:pPr>
            <a:r>
              <a:rPr lang="en-GB" sz="1600" dirty="0" smtClean="0"/>
              <a:t>6 </a:t>
            </a:r>
            <a:r>
              <a:rPr lang="en-GB" sz="1600" dirty="0" err="1" smtClean="0"/>
              <a:t>pt</a:t>
            </a:r>
            <a:r>
              <a:rPr lang="en-GB" sz="1600" dirty="0" smtClean="0"/>
              <a:t> </a:t>
            </a:r>
            <a:r>
              <a:rPr lang="en-GB" sz="1600" dirty="0" err="1" smtClean="0"/>
              <a:t>Likert</a:t>
            </a:r>
            <a:r>
              <a:rPr lang="en-GB" sz="1600" dirty="0" smtClean="0"/>
              <a:t> Scale  (how often did you miss/ did you miss more than one consecutive dose in past 4 weeks)</a:t>
            </a:r>
          </a:p>
          <a:p>
            <a:pPr marL="1040130" lvl="2" indent="-246888" fontAlgn="auto">
              <a:spcAft>
                <a:spcPts val="0"/>
              </a:spcAft>
              <a:buFont typeface="Wingdings 2"/>
              <a:buChar char=""/>
              <a:defRPr/>
            </a:pPr>
            <a:endParaRPr lang="en-GB" sz="1600" dirty="0" smtClean="0"/>
          </a:p>
          <a:p>
            <a:pPr marL="640080" lvl="1" indent="-246888" fontAlgn="auto">
              <a:spcAft>
                <a:spcPts val="0"/>
              </a:spcAft>
              <a:buFont typeface="Wingdings 2"/>
              <a:buChar char=""/>
              <a:defRPr/>
            </a:pPr>
            <a:r>
              <a:rPr lang="en-GB" sz="2000" dirty="0" smtClean="0"/>
              <a:t>+</a:t>
            </a:r>
            <a:r>
              <a:rPr lang="en-GB" sz="2000" dirty="0" err="1" smtClean="0"/>
              <a:t>ve</a:t>
            </a:r>
            <a:r>
              <a:rPr lang="en-GB" sz="2000" dirty="0" smtClean="0"/>
              <a:t> if any missed doses</a:t>
            </a:r>
          </a:p>
          <a:p>
            <a:endParaRPr lang="en-US" dirty="0"/>
          </a:p>
        </p:txBody>
      </p:sp>
      <p:sp>
        <p:nvSpPr>
          <p:cNvPr id="4" name="Slide Number Placeholder 3"/>
          <p:cNvSpPr>
            <a:spLocks noGrp="1"/>
          </p:cNvSpPr>
          <p:nvPr>
            <p:ph type="sldNum" sz="quarter" idx="10"/>
          </p:nvPr>
        </p:nvSpPr>
        <p:spPr/>
        <p:txBody>
          <a:bodyPr/>
          <a:lstStyle/>
          <a:p>
            <a:fld id="{62AC31B5-9ADD-4E52-AD34-84046AA412C1}" type="slidenum">
              <a:rPr lang="en-GB" smtClean="0"/>
              <a:pPr/>
              <a:t>34</a:t>
            </a:fld>
            <a:endParaRPr lang="en-GB"/>
          </a:p>
        </p:txBody>
      </p:sp>
    </p:spTree>
    <p:extLst>
      <p:ext uri="{BB962C8B-B14F-4D97-AF65-F5344CB8AC3E}">
        <p14:creationId xmlns:p14="http://schemas.microsoft.com/office/powerpoint/2010/main" val="1159818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EBA5D8-7149-4D2B-875C-2E578545BFEF}" type="slidenum">
              <a:rPr lang="en-GB" smtClean="0"/>
              <a:pPr/>
              <a:t>36</a:t>
            </a:fld>
            <a:endParaRPr lang="en-GB"/>
          </a:p>
        </p:txBody>
      </p:sp>
    </p:spTree>
    <p:extLst>
      <p:ext uri="{BB962C8B-B14F-4D97-AF65-F5344CB8AC3E}">
        <p14:creationId xmlns:p14="http://schemas.microsoft.com/office/powerpoint/2010/main" val="3353010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ln/>
        </p:spPr>
      </p:sp>
      <p:sp>
        <p:nvSpPr>
          <p:cNvPr id="5427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D2DED4-CA35-0048-A0FB-8E7F1A80F5EC}" type="slidenum">
              <a:rPr lang="en-GB"/>
              <a:pPr/>
              <a:t>8</a:t>
            </a:fld>
            <a:endParaRPr lang="en-GB"/>
          </a:p>
        </p:txBody>
      </p:sp>
      <p:sp>
        <p:nvSpPr>
          <p:cNvPr id="245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9" name="Rectangle 3"/>
          <p:cNvSpPr>
            <a:spLocks noGrp="1" noChangeArrowheads="1"/>
          </p:cNvSpPr>
          <p:nvPr>
            <p:ph type="body" idx="1"/>
          </p:nvPr>
        </p:nvSpPr>
        <p:spPr/>
        <p:txBody>
          <a:bodyPr/>
          <a:lstStyle/>
          <a:p>
            <a:r>
              <a:rPr lang="en-GB" sz="1100"/>
              <a:t>ranging from common normal feelings of vulnerability, sadness, and fears to </a:t>
            </a:r>
          </a:p>
          <a:p>
            <a:r>
              <a:rPr lang="en-GB" sz="1100"/>
              <a:t> problems that can become disabling , such as depression, anxiety, panic, social isolation, and existential and spiritual crisis.</a:t>
            </a:r>
          </a:p>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a:buFont typeface="Wingdings" pitchFamily="2" charset="2"/>
              <a:buChar char="q"/>
            </a:pPr>
            <a:r>
              <a:rPr lang="en-IE" dirty="0" smtClean="0"/>
              <a:t>From the moment of diagnosis people begin a psychological journey to cope with the news they have just received.</a:t>
            </a:r>
          </a:p>
          <a:p>
            <a:pPr>
              <a:buFont typeface="Wingdings" pitchFamily="2" charset="2"/>
              <a:buChar char="q"/>
            </a:pPr>
            <a:r>
              <a:rPr lang="en-IE" dirty="0" smtClean="0"/>
              <a:t>The shift from what has been considered normal, familiar and certain to a new reality underpinned by a sense of unfamiliarity and uncertainty ushers in – in the experience of many patients – a sense of psychological imbalance. Like the ripples in the pond it impacts on every aspect of life (Kelly)</a:t>
            </a:r>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EE94196-8213-48BE-9A53-2D8D19AAC46C}" type="slidenum">
              <a:rPr lang="en-IE" smtClean="0"/>
              <a:pPr/>
              <a:t>10</a:t>
            </a:fld>
            <a:endParaRPr lang="en-IE"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q"/>
            </a:pPr>
            <a:r>
              <a:rPr lang="en-IE" dirty="0" smtClean="0"/>
              <a:t> Assumption of health replaced by anxious hypervigilance</a:t>
            </a:r>
            <a:r>
              <a:rPr lang="en-IE" baseline="0" dirty="0" smtClean="0"/>
              <a:t> ‘a turning of attention to the body and a raised sensitivity to body functions, sensations and pain, in other words, the beginning of hypochondriacal preoccupation’ (Nichols, p.49).</a:t>
            </a:r>
          </a:p>
        </p:txBody>
      </p:sp>
      <p:sp>
        <p:nvSpPr>
          <p:cNvPr id="4" name="Slide Number Placeholder 3"/>
          <p:cNvSpPr>
            <a:spLocks noGrp="1"/>
          </p:cNvSpPr>
          <p:nvPr>
            <p:ph type="sldNum" sz="quarter" idx="10"/>
          </p:nvPr>
        </p:nvSpPr>
        <p:spPr/>
        <p:txBody>
          <a:bodyPr/>
          <a:lstStyle/>
          <a:p>
            <a:fld id="{F4560055-F975-4B1C-A0E6-BF7922B1D46C}" type="slidenum">
              <a:rPr lang="en-IE" smtClean="0"/>
              <a:pPr/>
              <a:t>11</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q"/>
            </a:pPr>
            <a:r>
              <a:rPr lang="en-IE" dirty="0" smtClean="0"/>
              <a:t> once attached to the machine, patient is immobile</a:t>
            </a:r>
            <a:r>
              <a:rPr lang="en-IE" baseline="0" dirty="0" smtClean="0"/>
              <a:t> for a number of hours</a:t>
            </a:r>
          </a:p>
          <a:p>
            <a:pPr>
              <a:buFont typeface="Wingdings" pitchFamily="2" charset="2"/>
              <a:buChar char="q"/>
            </a:pPr>
            <a:r>
              <a:rPr lang="en-IE" baseline="0" dirty="0" smtClean="0"/>
              <a:t> while attached to the machine the patient cannot meet their own needs</a:t>
            </a:r>
          </a:p>
          <a:p>
            <a:pPr>
              <a:buFont typeface="Wingdings" pitchFamily="2" charset="2"/>
              <a:buChar char="q"/>
            </a:pPr>
            <a:r>
              <a:rPr lang="en-IE" baseline="0" dirty="0" smtClean="0"/>
              <a:t> may also experience uncomfortable symptoms (leg cramps, nausea, etc)</a:t>
            </a:r>
          </a:p>
          <a:p>
            <a:pPr>
              <a:buFont typeface="Wingdings" pitchFamily="2" charset="2"/>
              <a:buChar char="q"/>
            </a:pPr>
            <a:r>
              <a:rPr lang="en-IE" baseline="0" dirty="0" smtClean="0"/>
              <a:t> clinical example: patient behaving with aggression during dialysis. Impact on other patients who could do nothing</a:t>
            </a:r>
            <a:endParaRPr lang="en-IE" dirty="0"/>
          </a:p>
        </p:txBody>
      </p:sp>
      <p:sp>
        <p:nvSpPr>
          <p:cNvPr id="4" name="Slide Number Placeholder 3"/>
          <p:cNvSpPr>
            <a:spLocks noGrp="1"/>
          </p:cNvSpPr>
          <p:nvPr>
            <p:ph type="sldNum" sz="quarter" idx="10"/>
          </p:nvPr>
        </p:nvSpPr>
        <p:spPr/>
        <p:txBody>
          <a:bodyPr/>
          <a:lstStyle/>
          <a:p>
            <a:fld id="{F4560055-F975-4B1C-A0E6-BF7922B1D46C}" type="slidenum">
              <a:rPr lang="en-IE" smtClean="0"/>
              <a:pPr/>
              <a:t>12</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q"/>
            </a:pPr>
            <a:r>
              <a:rPr lang="en-IE" dirty="0" smtClean="0"/>
              <a:t> people</a:t>
            </a:r>
            <a:r>
              <a:rPr lang="en-IE" baseline="0" dirty="0" smtClean="0"/>
              <a:t> spend a lot of time waiting either for clinic appointments, x-rays, blood tests, etc</a:t>
            </a:r>
          </a:p>
          <a:p>
            <a:pPr>
              <a:buFont typeface="Wingdings" pitchFamily="2" charset="2"/>
              <a:buChar char="q"/>
            </a:pPr>
            <a:r>
              <a:rPr lang="en-IE" baseline="0" dirty="0" smtClean="0"/>
              <a:t> haemodialysis patients spend a lot of time waiting when they attend haemodialysis therapy (Moran et al 2009)</a:t>
            </a:r>
          </a:p>
          <a:p>
            <a:pPr>
              <a:buFont typeface="Wingdings" pitchFamily="2" charset="2"/>
              <a:buChar char="q"/>
            </a:pPr>
            <a:r>
              <a:rPr lang="en-IE" baseline="0" dirty="0" smtClean="0"/>
              <a:t> people who are waiting are sensitive to the order people are put on. It can lead to friction, tension and arguments</a:t>
            </a:r>
          </a:p>
          <a:p>
            <a:pPr>
              <a:buFont typeface="Wingdings" pitchFamily="2" charset="2"/>
              <a:buChar char="q"/>
            </a:pPr>
            <a:r>
              <a:rPr lang="en-IE" baseline="0" dirty="0" smtClean="0"/>
              <a:t> it may also impact on journeys home, having to wait until another patient is finished</a:t>
            </a:r>
          </a:p>
          <a:p>
            <a:pPr>
              <a:buFont typeface="Wingdings" pitchFamily="2" charset="2"/>
              <a:buChar char="q"/>
            </a:pPr>
            <a:r>
              <a:rPr lang="en-IE" baseline="0" dirty="0" smtClean="0"/>
              <a:t> if the reasons for the delay is not explained to people, people feel powerless</a:t>
            </a:r>
          </a:p>
          <a:p>
            <a:pPr>
              <a:buFont typeface="Wingdings" pitchFamily="2" charset="2"/>
              <a:buChar char="q"/>
            </a:pPr>
            <a:r>
              <a:rPr lang="en-IE" baseline="0" dirty="0" smtClean="0"/>
              <a:t> unexplained delays, long waiting time contribute to feelings of powerlessness</a:t>
            </a:r>
          </a:p>
          <a:p>
            <a:pPr>
              <a:buFont typeface="Wingdings" pitchFamily="2" charset="2"/>
              <a:buChar char="q"/>
            </a:pPr>
            <a:r>
              <a:rPr lang="en-IE" baseline="0" dirty="0" smtClean="0"/>
              <a:t> one patient commented; going into hospital is like going into another time zone</a:t>
            </a:r>
          </a:p>
          <a:p>
            <a:pPr>
              <a:buFont typeface="Wingdings" pitchFamily="2" charset="2"/>
              <a:buChar char="q"/>
            </a:pPr>
            <a:r>
              <a:rPr lang="en-IE" baseline="0" dirty="0" smtClean="0"/>
              <a:t> time waiting is seen as time wasted. It can lead to a sense of frustration and resentment</a:t>
            </a:r>
          </a:p>
          <a:p>
            <a:pPr>
              <a:buFont typeface="Wingdings" pitchFamily="2" charset="2"/>
              <a:buChar char="q"/>
            </a:pPr>
            <a:r>
              <a:rPr lang="en-IE" baseline="0" dirty="0" smtClean="0"/>
              <a:t> ‘survival depends on compliance with the health care system demands’ Stapleton (quote taken from Stapleton S. (2000) </a:t>
            </a:r>
            <a:r>
              <a:rPr lang="en-IE" i="1" baseline="0" dirty="0" smtClean="0"/>
              <a:t>‘Powerless in Persons with End Stage Renal Disease</a:t>
            </a:r>
            <a:r>
              <a:rPr lang="en-IE" baseline="0" dirty="0" smtClean="0"/>
              <a:t>’. In Fitzgerald Miller, J (editor). Coping with Chronic Illness – Overcoming Powerlessness, 3</a:t>
            </a:r>
            <a:r>
              <a:rPr lang="en-IE" baseline="30000" dirty="0" smtClean="0"/>
              <a:t>rd</a:t>
            </a:r>
            <a:r>
              <a:rPr lang="en-IE" baseline="0" dirty="0" smtClean="0"/>
              <a:t> Edition. F.A. Davis Company, Philadelphia</a:t>
            </a:r>
            <a:endParaRPr lang="en-IE" dirty="0"/>
          </a:p>
        </p:txBody>
      </p:sp>
      <p:sp>
        <p:nvSpPr>
          <p:cNvPr id="4" name="Slide Number Placeholder 3"/>
          <p:cNvSpPr>
            <a:spLocks noGrp="1"/>
          </p:cNvSpPr>
          <p:nvPr>
            <p:ph type="sldNum" sz="quarter" idx="10"/>
          </p:nvPr>
        </p:nvSpPr>
        <p:spPr/>
        <p:txBody>
          <a:bodyPr/>
          <a:lstStyle/>
          <a:p>
            <a:fld id="{F4560055-F975-4B1C-A0E6-BF7922B1D46C}" type="slidenum">
              <a:rPr lang="en-IE" smtClean="0"/>
              <a:pPr/>
              <a:t>13</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q"/>
            </a:pPr>
            <a:r>
              <a:rPr lang="en-IE" dirty="0" smtClean="0"/>
              <a:t> when we need to engage with medical personnel,</a:t>
            </a:r>
            <a:r>
              <a:rPr lang="en-IE" baseline="0" dirty="0" smtClean="0"/>
              <a:t> this is our need and it removes choice</a:t>
            </a:r>
          </a:p>
          <a:p>
            <a:pPr>
              <a:buFont typeface="Wingdings" pitchFamily="2" charset="2"/>
              <a:buChar char="q"/>
            </a:pPr>
            <a:r>
              <a:rPr lang="en-IE" baseline="0" dirty="0" smtClean="0"/>
              <a:t> it raises issues around trust and safety. It trust and safety have been or are issues in our life, the anxiety associated with this will be heightened when we need the expertise of medical personnel. For example, if we or someone we know has had a negative experience then it makes it more difficult to feel safe and to trust and will again underline our sense of how powerless we feel.</a:t>
            </a:r>
          </a:p>
          <a:p>
            <a:pPr>
              <a:buFont typeface="Wingdings" pitchFamily="2" charset="2"/>
              <a:buChar char="q"/>
            </a:pPr>
            <a:r>
              <a:rPr lang="en-IE" baseline="0" dirty="0" smtClean="0"/>
              <a:t> have to learn to navigate changes in how much we need others to help. Often this is a difficult, demanding and slow transition which may demand patience on behalf of the medical personnel and the family</a:t>
            </a:r>
          </a:p>
          <a:p>
            <a:pPr>
              <a:buFont typeface="Wingdings" pitchFamily="2" charset="2"/>
              <a:buChar char="q"/>
            </a:pPr>
            <a:r>
              <a:rPr lang="en-IE" baseline="0" dirty="0" smtClean="0"/>
              <a:t> this transition is more difficult for those who grew up in an environment where self-reliance was encouraged</a:t>
            </a:r>
            <a:endParaRPr lang="en-IE" dirty="0"/>
          </a:p>
        </p:txBody>
      </p:sp>
      <p:sp>
        <p:nvSpPr>
          <p:cNvPr id="4" name="Slide Number Placeholder 3"/>
          <p:cNvSpPr>
            <a:spLocks noGrp="1"/>
          </p:cNvSpPr>
          <p:nvPr>
            <p:ph type="sldNum" sz="quarter" idx="10"/>
          </p:nvPr>
        </p:nvSpPr>
        <p:spPr/>
        <p:txBody>
          <a:bodyPr/>
          <a:lstStyle/>
          <a:p>
            <a:fld id="{F4560055-F975-4B1C-A0E6-BF7922B1D46C}" type="slidenum">
              <a:rPr lang="en-IE" smtClean="0"/>
              <a:pPr/>
              <a:t>14</a:t>
            </a:fld>
            <a:endParaRPr lang="en-I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Char char="q"/>
            </a:pPr>
            <a:r>
              <a:rPr lang="en-IE" dirty="0" smtClean="0"/>
              <a:t> many patients for a variety of reasons behave in a passive way</a:t>
            </a:r>
          </a:p>
          <a:p>
            <a:pPr>
              <a:buFont typeface="Wingdings" pitchFamily="2" charset="2"/>
              <a:buChar char="q"/>
            </a:pPr>
            <a:r>
              <a:rPr lang="en-IE" baseline="0" dirty="0" smtClean="0"/>
              <a:t> they do whatever is asked of them without asking ‘why?’. They will take medication without asking ‘what is this for?’</a:t>
            </a:r>
          </a:p>
          <a:p>
            <a:pPr>
              <a:buFont typeface="Wingdings" pitchFamily="2" charset="2"/>
              <a:buChar char="q"/>
            </a:pPr>
            <a:r>
              <a:rPr lang="en-IE" baseline="0" dirty="0" smtClean="0"/>
              <a:t> have difficulty making small decisions when they are given the opportunity to do so</a:t>
            </a:r>
          </a:p>
          <a:p>
            <a:pPr>
              <a:buFont typeface="Wingdings" pitchFamily="2" charset="2"/>
              <a:buChar char="q"/>
            </a:pPr>
            <a:r>
              <a:rPr lang="en-IE" baseline="0" dirty="0" smtClean="0"/>
              <a:t> don’t seem interested in seeking information about their condition or health</a:t>
            </a:r>
          </a:p>
          <a:p>
            <a:pPr>
              <a:buFont typeface="Wingdings" pitchFamily="2" charset="2"/>
              <a:buChar char="q"/>
            </a:pPr>
            <a:r>
              <a:rPr lang="en-IE" baseline="0" dirty="0" smtClean="0"/>
              <a:t> will often fail to give or share information</a:t>
            </a:r>
          </a:p>
          <a:p>
            <a:pPr>
              <a:buFont typeface="Wingdings" pitchFamily="2" charset="2"/>
              <a:buChar char="q"/>
            </a:pPr>
            <a:r>
              <a:rPr lang="en-IE" baseline="0" dirty="0" smtClean="0"/>
              <a:t> Clinical example: (a) patient asked to weight themselves when at home but fail to mention they have no scales at home, (b) being worked up for transplant pool but fail to inform staff that they have reservations about having a transplant</a:t>
            </a:r>
          </a:p>
          <a:p>
            <a:pPr>
              <a:buFont typeface="Wingdings" pitchFamily="2" charset="2"/>
              <a:buChar char="q"/>
            </a:pPr>
            <a:endParaRPr lang="en-IE" baseline="0" dirty="0" smtClean="0"/>
          </a:p>
          <a:p>
            <a:pPr>
              <a:buFont typeface="Wingdings" pitchFamily="2" charset="2"/>
              <a:buChar char="q"/>
            </a:pPr>
            <a:r>
              <a:rPr lang="en-IE" baseline="0" dirty="0" smtClean="0"/>
              <a:t> often expressed through anger, frustration or aggression towards others (staff, family)</a:t>
            </a:r>
          </a:p>
          <a:p>
            <a:pPr>
              <a:buFont typeface="Wingdings" pitchFamily="2" charset="2"/>
              <a:buChar char="q"/>
            </a:pPr>
            <a:r>
              <a:rPr lang="en-IE" baseline="0" dirty="0" smtClean="0"/>
              <a:t> in order to combat their sense of powerlessness they take control by failing to turn up for dialysis sessions or missing sessions if on home based treatment</a:t>
            </a:r>
          </a:p>
          <a:p>
            <a:pPr>
              <a:buFont typeface="Wingdings" pitchFamily="2" charset="2"/>
              <a:buChar char="q"/>
            </a:pPr>
            <a:r>
              <a:rPr lang="en-IE" baseline="0" dirty="0" smtClean="0"/>
              <a:t> not communicate with staff or may make statements to cause others to worry. Clinical example: patient leaving dialysis session saying ‘that’s it I am not coming back here again’</a:t>
            </a:r>
            <a:endParaRPr lang="en-IE" dirty="0"/>
          </a:p>
        </p:txBody>
      </p:sp>
      <p:sp>
        <p:nvSpPr>
          <p:cNvPr id="4" name="Slide Number Placeholder 3"/>
          <p:cNvSpPr>
            <a:spLocks noGrp="1"/>
          </p:cNvSpPr>
          <p:nvPr>
            <p:ph type="sldNum" sz="quarter" idx="10"/>
          </p:nvPr>
        </p:nvSpPr>
        <p:spPr/>
        <p:txBody>
          <a:bodyPr/>
          <a:lstStyle/>
          <a:p>
            <a:fld id="{F4560055-F975-4B1C-A0E6-BF7922B1D46C}" type="slidenum">
              <a:rPr lang="en-IE" smtClean="0"/>
              <a:pPr/>
              <a:t>15</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6E4CD6AA-08E5-47F3-ABCA-6E70262DD949}"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87F40F7A-26AD-4802-9FF0-3A63D6363F1C}"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F0620B31-A79C-4272-A28D-1D3E6883E030}"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E8AC53BC-EE21-4679-94AD-6E640F61338A}"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fld id="{ED018A94-FF0C-439A-80BC-5E5833DC42A2}"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BECBA281-9262-4F3C-B7F2-3FCC8A5D4C1B}"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fld id="{9035DEE3-40F8-479C-AD6D-E4FEB946BD55}"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fld id="{7DE3A8F6-7772-49C8-93F5-C211F19F83D4}"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fld id="{4DBBF81D-C0A9-43CB-9847-EF282617F853}"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8880230D-7B8D-4212-9771-1BFB5F37D87A}"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2966FEBA-1E32-4513-9460-BCF2306D6ABB}"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90053AD-A203-46AF-B8C9-449C9D43A60F}"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 Id="rId3"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microsoft.com/office/2007/relationships/hdphoto" Target="../media/hdphoto2.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hyperlink" Target="http://profiles.nlm.nih.gov/ps/retrieve/ResourceMetadata/QQBBSW" TargetMode="External"/><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5" Type="http://schemas.openxmlformats.org/officeDocument/2006/relationships/image" Target="../media/image18.jpeg"/><Relationship Id="rId6" Type="http://schemas.openxmlformats.org/officeDocument/2006/relationships/image" Target="../media/image19.jpeg"/><Relationship Id="rId7"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7"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image" Target="../media/image30.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beaumont.ie/marc"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microsoft.com/office/2007/relationships/hdphoto" Target="../media/hdphoto3.wdp"/></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microsoft.com/office/2007/relationships/hdphoto" Target="../media/hdphoto4.wdp"/></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microsoft.com/office/2007/relationships/hdphoto" Target="../media/hdphoto5.wdp"/></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microsoft.com/office/2007/relationships/hdphoto" Target="../media/hdphoto2.wdp"/></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 Id="rId3" Type="http://schemas.microsoft.com/office/2007/relationships/hdphoto" Target="../media/hdphoto6.wdp"/></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oleObject" Target="../embeddings/oleObject1.bin"/><Relationship Id="rId6" Type="http://schemas.openxmlformats.org/officeDocument/2006/relationships/image" Target="../media/image3.png"/><Relationship Id="rId7"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8.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533400" y="228600"/>
            <a:ext cx="8229600" cy="1249363"/>
          </a:xfrm>
        </p:spPr>
        <p:txBody>
          <a:bodyPr/>
          <a:lstStyle/>
          <a:p>
            <a:pPr eaLnBrk="1" hangingPunct="1"/>
            <a:r>
              <a:rPr lang="en-US" sz="3600" b="1" dirty="0" err="1">
                <a:solidFill>
                  <a:schemeClr val="accent6">
                    <a:lumMod val="60000"/>
                    <a:lumOff val="40000"/>
                  </a:schemeClr>
                </a:solidFill>
              </a:rPr>
              <a:t>Optimising</a:t>
            </a:r>
            <a:r>
              <a:rPr lang="en-US" sz="3600" b="1" dirty="0">
                <a:solidFill>
                  <a:schemeClr val="accent6">
                    <a:lumMod val="60000"/>
                    <a:lumOff val="40000"/>
                  </a:schemeClr>
                </a:solidFill>
              </a:rPr>
              <a:t> patient adjustment and self care strategies</a:t>
            </a:r>
            <a:endParaRPr lang="en-GB" sz="3600" b="1" dirty="0" smtClean="0">
              <a:solidFill>
                <a:schemeClr val="accent6">
                  <a:lumMod val="60000"/>
                  <a:lumOff val="40000"/>
                </a:schemeClr>
              </a:solidFill>
              <a:ea typeface="ＭＳ Ｐゴシック" pitchFamily="34" charset="-128"/>
            </a:endParaRPr>
          </a:p>
        </p:txBody>
      </p:sp>
      <p:sp>
        <p:nvSpPr>
          <p:cNvPr id="15362" name="Rectangle 3"/>
          <p:cNvSpPr>
            <a:spLocks noGrp="1" noChangeArrowheads="1"/>
          </p:cNvSpPr>
          <p:nvPr>
            <p:ph type="body" idx="1"/>
          </p:nvPr>
        </p:nvSpPr>
        <p:spPr>
          <a:xfrm>
            <a:off x="395288" y="5029200"/>
            <a:ext cx="8291512" cy="1828800"/>
          </a:xfrm>
        </p:spPr>
        <p:txBody>
          <a:bodyPr/>
          <a:lstStyle/>
          <a:p>
            <a:pPr eaLnBrk="1" hangingPunct="1">
              <a:buFontTx/>
              <a:buNone/>
            </a:pPr>
            <a:r>
              <a:rPr lang="en-GB" sz="2000" dirty="0" smtClean="0">
                <a:ea typeface="ＭＳ Ｐゴシック" pitchFamily="34" charset="-128"/>
              </a:rPr>
              <a:t>				</a:t>
            </a:r>
          </a:p>
          <a:p>
            <a:pPr eaLnBrk="1" hangingPunct="1">
              <a:buFontTx/>
              <a:buNone/>
            </a:pPr>
            <a:r>
              <a:rPr lang="en-GB" sz="2000" dirty="0" smtClean="0">
                <a:ea typeface="ＭＳ Ｐゴシック" pitchFamily="34" charset="-128"/>
              </a:rPr>
              <a:t>					</a:t>
            </a:r>
          </a:p>
          <a:p>
            <a:pPr algn="ctr" eaLnBrk="1" hangingPunct="1">
              <a:buFontTx/>
              <a:buNone/>
            </a:pPr>
            <a:r>
              <a:rPr lang="en-GB" sz="1800" dirty="0" smtClean="0">
                <a:ea typeface="ＭＳ Ｐゴシック" pitchFamily="34" charset="-128"/>
              </a:rPr>
              <a:t>				       			Dr Siobhan MacHale</a:t>
            </a:r>
          </a:p>
          <a:p>
            <a:pPr eaLnBrk="1" hangingPunct="1">
              <a:buFontTx/>
              <a:buNone/>
            </a:pPr>
            <a:r>
              <a:rPr lang="en-GB" sz="1800" dirty="0" smtClean="0">
                <a:ea typeface="ＭＳ Ｐゴシック" pitchFamily="34" charset="-128"/>
              </a:rPr>
              <a:t>						Consultant Liaison </a:t>
            </a:r>
            <a:r>
              <a:rPr lang="en-GB" sz="1800" dirty="0" smtClean="0">
                <a:ea typeface="ＭＳ Ｐゴシック" pitchFamily="34" charset="-128"/>
              </a:rPr>
              <a:t>Psychiatrist</a:t>
            </a:r>
            <a:endParaRPr lang="en-GB" sz="1800" dirty="0" smtClean="0">
              <a:ea typeface="ＭＳ Ｐゴシック" pitchFamily="34" charset="-128"/>
            </a:endParaRPr>
          </a:p>
          <a:p>
            <a:pPr eaLnBrk="1" hangingPunct="1">
              <a:buFontTx/>
              <a:buNone/>
            </a:pPr>
            <a:r>
              <a:rPr lang="en-IE" sz="1200" dirty="0" smtClean="0"/>
              <a:t>TUN conference Nov 27</a:t>
            </a:r>
            <a:r>
              <a:rPr lang="en-IE" sz="1200" baseline="30000" dirty="0" smtClean="0"/>
              <a:t>th</a:t>
            </a:r>
            <a:r>
              <a:rPr lang="en-IE" sz="1200" dirty="0" smtClean="0"/>
              <a:t> 2015</a:t>
            </a:r>
            <a:r>
              <a:rPr lang="en-GB" sz="2000" dirty="0" smtClean="0">
                <a:ea typeface="ＭＳ Ｐゴシック" pitchFamily="34" charset="-128"/>
              </a:rPr>
              <a:t>		</a:t>
            </a:r>
            <a:endParaRPr lang="en-GB" sz="2800" dirty="0" smtClean="0">
              <a:ea typeface="ＭＳ Ｐゴシック" pitchFamily="34" charset="-128"/>
            </a:endParaRPr>
          </a:p>
        </p:txBody>
      </p:sp>
      <p:pic>
        <p:nvPicPr>
          <p:cNvPr id="15363" name="Picture 5"/>
          <p:cNvPicPr>
            <a:picLocks noChangeAspect="1" noChangeArrowheads="1"/>
          </p:cNvPicPr>
          <p:nvPr/>
        </p:nvPicPr>
        <p:blipFill>
          <a:blip r:embed="rId3"/>
          <a:srcRect l="2022" r="2022"/>
          <a:stretch>
            <a:fillRect/>
          </a:stretch>
        </p:blipFill>
        <p:spPr bwMode="auto">
          <a:xfrm>
            <a:off x="1672866" y="1916833"/>
            <a:ext cx="5429758" cy="352839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320040"/>
            <a:ext cx="7239000" cy="1143000"/>
          </a:xfrm>
        </p:spPr>
        <p:txBody>
          <a:bodyPr/>
          <a:lstStyle/>
          <a:p>
            <a:pPr>
              <a:defRPr/>
            </a:pPr>
            <a:r>
              <a:rPr lang="en-IE" i="1" dirty="0">
                <a:latin typeface="Arial Rounded MT Bold" pitchFamily="34" charset="0"/>
              </a:rPr>
              <a:t>Shock at </a:t>
            </a:r>
            <a:r>
              <a:rPr lang="en-IE" i="1" dirty="0" smtClean="0">
                <a:latin typeface="Arial Rounded MT Bold" pitchFamily="34" charset="0"/>
              </a:rPr>
              <a:t>diagnosis……</a:t>
            </a:r>
            <a:endParaRPr lang="en-IE" dirty="0" smtClean="0">
              <a:solidFill>
                <a:schemeClr val="bg1"/>
              </a:solidFill>
              <a:latin typeface="Arial Rounded MT Bold" pitchFamily="34" charset="0"/>
            </a:endParaRPr>
          </a:p>
        </p:txBody>
      </p:sp>
      <p:sp>
        <p:nvSpPr>
          <p:cNvPr id="3" name="Content Placeholder 2"/>
          <p:cNvSpPr>
            <a:spLocks noGrp="1"/>
          </p:cNvSpPr>
          <p:nvPr>
            <p:ph idx="1"/>
          </p:nvPr>
        </p:nvSpPr>
        <p:spPr>
          <a:xfrm>
            <a:off x="395536" y="2209800"/>
            <a:ext cx="8208912" cy="4246563"/>
          </a:xfrm>
        </p:spPr>
        <p:txBody>
          <a:bodyPr>
            <a:normAutofit/>
          </a:bodyPr>
          <a:lstStyle/>
          <a:p>
            <a:pPr marL="274320" indent="-274320" eaLnBrk="1" fontAlgn="auto" hangingPunct="1">
              <a:spcAft>
                <a:spcPts val="0"/>
              </a:spcAft>
              <a:buClr>
                <a:schemeClr val="accent3"/>
              </a:buClr>
              <a:buFont typeface="Georgia" pitchFamily="18" charset="0"/>
              <a:buNone/>
              <a:defRPr/>
            </a:pPr>
            <a:endParaRPr lang="en-IE" sz="2000" b="1" dirty="0" smtClean="0">
              <a:solidFill>
                <a:schemeClr val="tx1">
                  <a:lumMod val="95000"/>
                  <a:lumOff val="5000"/>
                </a:schemeClr>
              </a:solidFill>
              <a:latin typeface="Calibri" pitchFamily="34" charset="0"/>
            </a:endParaRPr>
          </a:p>
          <a:p>
            <a:pPr marL="274320" indent="-274320" algn="just" eaLnBrk="1" fontAlgn="auto" hangingPunct="1">
              <a:spcAft>
                <a:spcPts val="0"/>
              </a:spcAft>
              <a:buClr>
                <a:schemeClr val="accent3"/>
              </a:buClr>
              <a:buFont typeface="Georgia" pitchFamily="18" charset="0"/>
              <a:buNone/>
              <a:defRPr/>
            </a:pPr>
            <a:r>
              <a:rPr lang="en-IE" sz="2400" b="1" i="1" dirty="0" smtClean="0">
                <a:solidFill>
                  <a:schemeClr val="accent6">
                    <a:lumMod val="40000"/>
                    <a:lumOff val="60000"/>
                  </a:schemeClr>
                </a:solidFill>
                <a:latin typeface="Calibri" pitchFamily="34" charset="0"/>
              </a:rPr>
              <a:t>‘Following the diagnosis, and the crippling words of ‘you</a:t>
            </a:r>
          </a:p>
          <a:p>
            <a:pPr marL="274320" indent="-274320" algn="just" eaLnBrk="1" fontAlgn="auto" hangingPunct="1">
              <a:spcAft>
                <a:spcPts val="0"/>
              </a:spcAft>
              <a:buClr>
                <a:schemeClr val="accent3"/>
              </a:buClr>
              <a:buFont typeface="Georgia" pitchFamily="18" charset="0"/>
              <a:buNone/>
              <a:defRPr/>
            </a:pPr>
            <a:r>
              <a:rPr lang="en-IE" sz="2400" b="1" i="1" dirty="0" smtClean="0">
                <a:solidFill>
                  <a:schemeClr val="accent6">
                    <a:lumMod val="40000"/>
                    <a:lumOff val="60000"/>
                  </a:schemeClr>
                </a:solidFill>
                <a:latin typeface="Calibri" pitchFamily="34" charset="0"/>
              </a:rPr>
              <a:t>have chronic kidney failure and need a transplant’ any</a:t>
            </a:r>
          </a:p>
          <a:p>
            <a:pPr marL="274320" indent="-274320" algn="just" eaLnBrk="1" fontAlgn="auto" hangingPunct="1">
              <a:spcAft>
                <a:spcPts val="0"/>
              </a:spcAft>
              <a:buClr>
                <a:schemeClr val="accent3"/>
              </a:buClr>
              <a:buFont typeface="Georgia" pitchFamily="18" charset="0"/>
              <a:buNone/>
              <a:defRPr/>
            </a:pPr>
            <a:r>
              <a:rPr lang="en-IE" sz="2400" b="1" i="1" dirty="0" smtClean="0">
                <a:solidFill>
                  <a:schemeClr val="accent6">
                    <a:lumMod val="40000"/>
                    <a:lumOff val="60000"/>
                  </a:schemeClr>
                </a:solidFill>
                <a:latin typeface="Calibri" pitchFamily="34" charset="0"/>
              </a:rPr>
              <a:t>further meaningful discussion ended as questions took over</a:t>
            </a:r>
          </a:p>
          <a:p>
            <a:pPr marL="274320" indent="-274320" algn="just" eaLnBrk="1" fontAlgn="auto" hangingPunct="1">
              <a:spcAft>
                <a:spcPts val="0"/>
              </a:spcAft>
              <a:buClr>
                <a:schemeClr val="accent3"/>
              </a:buClr>
              <a:buFont typeface="Georgia" pitchFamily="18" charset="0"/>
              <a:buNone/>
              <a:defRPr/>
            </a:pPr>
            <a:r>
              <a:rPr lang="en-IE" sz="2400" b="1" i="1" dirty="0" smtClean="0">
                <a:solidFill>
                  <a:schemeClr val="accent6">
                    <a:lumMod val="40000"/>
                    <a:lumOff val="60000"/>
                  </a:schemeClr>
                </a:solidFill>
                <a:latin typeface="Calibri" pitchFamily="34" charset="0"/>
              </a:rPr>
              <a:t>all thought’</a:t>
            </a:r>
            <a:r>
              <a:rPr lang="en-IE" sz="2400" b="1" dirty="0" smtClean="0">
                <a:solidFill>
                  <a:schemeClr val="accent6">
                    <a:lumMod val="40000"/>
                    <a:lumOff val="60000"/>
                  </a:schemeClr>
                </a:solidFill>
                <a:latin typeface="Calibri" pitchFamily="34" charset="0"/>
              </a:rPr>
              <a:t> </a:t>
            </a:r>
          </a:p>
          <a:p>
            <a:pPr marL="274320" indent="-274320" algn="just" eaLnBrk="1" fontAlgn="auto" hangingPunct="1">
              <a:spcAft>
                <a:spcPts val="0"/>
              </a:spcAft>
              <a:buClr>
                <a:schemeClr val="accent3"/>
              </a:buClr>
              <a:buFont typeface="Georgia" pitchFamily="18" charset="0"/>
              <a:buNone/>
              <a:defRPr/>
            </a:pPr>
            <a:r>
              <a:rPr lang="en-IE" sz="2400" b="1" dirty="0" smtClean="0">
                <a:latin typeface="Calibri" pitchFamily="34" charset="0"/>
              </a:rPr>
              <a:t>Dr Duncan Thomas</a:t>
            </a:r>
          </a:p>
          <a:p>
            <a:pPr marL="274320" indent="-274320" algn="just" eaLnBrk="1" fontAlgn="auto" hangingPunct="1">
              <a:spcAft>
                <a:spcPts val="0"/>
              </a:spcAft>
              <a:buClr>
                <a:schemeClr val="accent3"/>
              </a:buClr>
              <a:buFont typeface="Georgia" pitchFamily="18" charset="0"/>
              <a:buNone/>
              <a:defRPr/>
            </a:pPr>
            <a:endParaRPr lang="en-IE" sz="2400" b="1" dirty="0" smtClean="0">
              <a:latin typeface="Calibri" pitchFamily="34" charset="0"/>
            </a:endParaRPr>
          </a:p>
          <a:p>
            <a:pPr marL="274320" indent="-274320" algn="just" eaLnBrk="1" fontAlgn="auto" hangingPunct="1">
              <a:spcAft>
                <a:spcPts val="0"/>
              </a:spcAft>
              <a:buClr>
                <a:schemeClr val="accent3"/>
              </a:buClr>
              <a:buFont typeface="Georgia" pitchFamily="18" charset="0"/>
              <a:buNone/>
              <a:defRPr/>
            </a:pPr>
            <a:endParaRPr lang="en-IE" sz="2400" b="1" dirty="0" smtClean="0">
              <a:solidFill>
                <a:schemeClr val="tx1">
                  <a:lumMod val="95000"/>
                  <a:lumOff val="5000"/>
                </a:schemeClr>
              </a:solidFill>
              <a:latin typeface="Calibri" pitchFamily="34" charset="0"/>
            </a:endParaRPr>
          </a:p>
          <a:p>
            <a:pPr marL="274320" indent="-274320" algn="just" eaLnBrk="1" fontAlgn="auto" hangingPunct="1">
              <a:spcAft>
                <a:spcPts val="0"/>
              </a:spcAft>
              <a:buClr>
                <a:schemeClr val="accent3"/>
              </a:buClr>
              <a:buFont typeface="Georgia" pitchFamily="18" charset="0"/>
              <a:buNone/>
              <a:defRPr/>
            </a:pPr>
            <a:r>
              <a:rPr lang="en-IE" sz="1600" b="1" dirty="0" smtClean="0">
                <a:latin typeface="Calibri" pitchFamily="34" charset="0"/>
              </a:rPr>
              <a:t>Thomas, D. ‘The flip side of the coin – a doctor’s experience of renal failure’. Journal of Renal</a:t>
            </a:r>
          </a:p>
          <a:p>
            <a:pPr marL="274320" indent="-274320" algn="just" eaLnBrk="1" fontAlgn="auto" hangingPunct="1">
              <a:spcAft>
                <a:spcPts val="0"/>
              </a:spcAft>
              <a:buClr>
                <a:schemeClr val="accent3"/>
              </a:buClr>
              <a:buFont typeface="Georgia" pitchFamily="18" charset="0"/>
              <a:buNone/>
              <a:defRPr/>
            </a:pPr>
            <a:r>
              <a:rPr lang="en-IE" sz="1600" b="1" dirty="0" smtClean="0">
                <a:latin typeface="Calibri" pitchFamily="34" charset="0"/>
              </a:rPr>
              <a:t>Care, 2009: 35(1): 16-18</a:t>
            </a:r>
          </a:p>
          <a:p>
            <a:pPr marL="274320" indent="-274320" algn="just" eaLnBrk="1" fontAlgn="auto" hangingPunct="1">
              <a:spcAft>
                <a:spcPts val="0"/>
              </a:spcAft>
              <a:buClr>
                <a:schemeClr val="accent3"/>
              </a:buClr>
              <a:buFont typeface="Georgia" pitchFamily="18" charset="0"/>
              <a:buNone/>
              <a:defRPr/>
            </a:pPr>
            <a:endParaRPr lang="en-IE" sz="2400" b="1" dirty="0" smtClean="0">
              <a:solidFill>
                <a:schemeClr val="tx1">
                  <a:lumMod val="95000"/>
                  <a:lumOff val="5000"/>
                </a:schemeClr>
              </a:solidFill>
              <a:latin typeface="Calibri" pitchFamily="34" charset="0"/>
            </a:endParaRPr>
          </a:p>
          <a:p>
            <a:pPr marL="274320" indent="-274320" eaLnBrk="1" fontAlgn="auto" hangingPunct="1">
              <a:spcAft>
                <a:spcPts val="0"/>
              </a:spcAft>
              <a:buClr>
                <a:schemeClr val="accent3"/>
              </a:buClr>
              <a:buFont typeface="Wingdings 2"/>
              <a:buChar char=""/>
              <a:defRPr/>
            </a:pPr>
            <a:endParaRPr lang="en-IE" sz="5400" b="1" dirty="0">
              <a:solidFill>
                <a:srgbClr val="002060"/>
              </a:solidFill>
              <a:latin typeface="Calibri" pitchFamily="34" charset="0"/>
            </a:endParaRPr>
          </a:p>
        </p:txBody>
      </p:sp>
    </p:spTree>
    <p:extLst>
      <p:ext uri="{BB962C8B-B14F-4D97-AF65-F5344CB8AC3E}">
        <p14:creationId xmlns:p14="http://schemas.microsoft.com/office/powerpoint/2010/main" val="349376016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i="1" dirty="0" smtClean="0">
                <a:solidFill>
                  <a:srgbClr val="6B6BCF"/>
                </a:solidFill>
                <a:latin typeface="Arial Rounded MT Bold" pitchFamily="34" charset="0"/>
              </a:rPr>
              <a:t>What are some of these consequences?</a:t>
            </a:r>
            <a:endParaRPr lang="en-IE" i="1" dirty="0">
              <a:solidFill>
                <a:srgbClr val="6B6BCF"/>
              </a:solidFill>
              <a:latin typeface="Arial Rounded MT Bold" pitchFamily="34" charset="0"/>
            </a:endParaRPr>
          </a:p>
        </p:txBody>
      </p:sp>
      <p:sp>
        <p:nvSpPr>
          <p:cNvPr id="3" name="Content Placeholder 2"/>
          <p:cNvSpPr>
            <a:spLocks noGrp="1"/>
          </p:cNvSpPr>
          <p:nvPr>
            <p:ph idx="1"/>
          </p:nvPr>
        </p:nvSpPr>
        <p:spPr>
          <a:xfrm>
            <a:off x="457200" y="2060848"/>
            <a:ext cx="8229600" cy="4536504"/>
          </a:xfrm>
        </p:spPr>
        <p:txBody>
          <a:bodyPr>
            <a:normAutofit/>
          </a:bodyPr>
          <a:lstStyle/>
          <a:p>
            <a:r>
              <a:rPr lang="en-IE" sz="2800" dirty="0" smtClean="0"/>
              <a:t>Loss of confidence in the reliability of the </a:t>
            </a:r>
            <a:r>
              <a:rPr lang="en-IE" sz="2800" dirty="0" smtClean="0"/>
              <a:t>body</a:t>
            </a:r>
          </a:p>
          <a:p>
            <a:endParaRPr lang="en-IE" sz="2400" dirty="0" smtClean="0"/>
          </a:p>
          <a:p>
            <a:r>
              <a:rPr lang="en-IE" sz="2800" dirty="0" smtClean="0"/>
              <a:t>Loss of trust in the failing </a:t>
            </a:r>
            <a:r>
              <a:rPr lang="en-IE" sz="2800" dirty="0" smtClean="0"/>
              <a:t>organ</a:t>
            </a:r>
          </a:p>
          <a:p>
            <a:endParaRPr lang="en-IE" sz="2400" dirty="0" smtClean="0"/>
          </a:p>
          <a:p>
            <a:r>
              <a:rPr lang="en-IE" sz="2800" dirty="0" smtClean="0"/>
              <a:t>Assumption of health replaced by </a:t>
            </a:r>
            <a:r>
              <a:rPr lang="en-IE" sz="2800" dirty="0" smtClean="0"/>
              <a:t>hypervigilance</a:t>
            </a:r>
            <a:endParaRPr lang="en-IE" sz="2800" dirty="0" smtClean="0"/>
          </a:p>
          <a:p>
            <a:endParaRPr lang="en-IE" sz="2800" dirty="0"/>
          </a:p>
          <a:p>
            <a:pPr marL="0" indent="0">
              <a:buNone/>
            </a:pPr>
            <a:r>
              <a:rPr lang="en-IE" sz="2800" dirty="0" smtClean="0"/>
              <a:t>               </a:t>
            </a:r>
          </a:p>
          <a:p>
            <a:pPr marL="0" indent="0">
              <a:buNone/>
            </a:pPr>
            <a:r>
              <a:rPr lang="en-IE" sz="2800" dirty="0" smtClean="0"/>
              <a:t>                  Sense </a:t>
            </a:r>
            <a:r>
              <a:rPr lang="en-IE" sz="2800" dirty="0" smtClean="0"/>
              <a:t>of powerlessness</a:t>
            </a:r>
          </a:p>
        </p:txBody>
      </p:sp>
      <p:sp>
        <p:nvSpPr>
          <p:cNvPr id="4" name="Down Arrow 3"/>
          <p:cNvSpPr/>
          <p:nvPr/>
        </p:nvSpPr>
        <p:spPr>
          <a:xfrm flipH="1">
            <a:off x="4139952" y="4653136"/>
            <a:ext cx="504056" cy="792088"/>
          </a:xfrm>
          <a:prstGeom prst="downArrow">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080523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i="1" dirty="0">
                <a:latin typeface="Arial Rounded MT Bold" pitchFamily="34" charset="0"/>
              </a:rPr>
              <a:t>Powerlessness -  </a:t>
            </a:r>
            <a:r>
              <a:rPr lang="en-IE" i="1" dirty="0" smtClean="0">
                <a:latin typeface="Arial Rounded MT Bold" pitchFamily="34" charset="0"/>
              </a:rPr>
              <a:t>Machines</a:t>
            </a:r>
            <a:endParaRPr lang="en-IE" dirty="0"/>
          </a:p>
        </p:txBody>
      </p:sp>
      <p:sp>
        <p:nvSpPr>
          <p:cNvPr id="3" name="Content Placeholder 2"/>
          <p:cNvSpPr>
            <a:spLocks noGrp="1"/>
          </p:cNvSpPr>
          <p:nvPr>
            <p:ph idx="1"/>
          </p:nvPr>
        </p:nvSpPr>
        <p:spPr>
          <a:xfrm>
            <a:off x="251520" y="908720"/>
            <a:ext cx="8435280" cy="6120680"/>
          </a:xfrm>
        </p:spPr>
        <p:txBody>
          <a:bodyPr>
            <a:normAutofit lnSpcReduction="10000"/>
          </a:bodyPr>
          <a:lstStyle/>
          <a:p>
            <a:endParaRPr lang="en-IE" dirty="0" smtClean="0"/>
          </a:p>
          <a:p>
            <a:endParaRPr lang="en-IE" dirty="0" smtClean="0"/>
          </a:p>
          <a:p>
            <a:endParaRPr lang="en-IE" dirty="0" smtClean="0"/>
          </a:p>
          <a:p>
            <a:endParaRPr lang="en-IE" dirty="0" smtClean="0"/>
          </a:p>
          <a:p>
            <a:endParaRPr lang="en-IE" dirty="0" smtClean="0"/>
          </a:p>
          <a:p>
            <a:endParaRPr lang="en-IE" dirty="0" smtClean="0"/>
          </a:p>
          <a:p>
            <a:pPr>
              <a:buNone/>
            </a:pPr>
            <a:endParaRPr lang="en-IE" sz="2000" dirty="0" smtClean="0">
              <a:solidFill>
                <a:srgbClr val="FFC000"/>
              </a:solidFill>
            </a:endParaRPr>
          </a:p>
          <a:p>
            <a:pPr>
              <a:buNone/>
            </a:pPr>
            <a:endParaRPr lang="en-IE" sz="2000" dirty="0" smtClean="0">
              <a:solidFill>
                <a:srgbClr val="FFC000"/>
              </a:solidFill>
            </a:endParaRPr>
          </a:p>
          <a:p>
            <a:pPr>
              <a:buNone/>
            </a:pPr>
            <a:endParaRPr lang="en-IE" sz="2000" dirty="0" smtClean="0">
              <a:solidFill>
                <a:srgbClr val="FFC000"/>
              </a:solidFill>
            </a:endParaRPr>
          </a:p>
          <a:p>
            <a:pPr>
              <a:buNone/>
            </a:pPr>
            <a:endParaRPr lang="en-IE" sz="2000" dirty="0" smtClean="0">
              <a:solidFill>
                <a:srgbClr val="FFC000"/>
              </a:solidFill>
            </a:endParaRPr>
          </a:p>
          <a:p>
            <a:pPr>
              <a:buNone/>
            </a:pPr>
            <a:endParaRPr lang="en-IE" sz="2000" dirty="0" smtClean="0">
              <a:solidFill>
                <a:srgbClr val="FFC000"/>
              </a:solidFill>
            </a:endParaRPr>
          </a:p>
          <a:p>
            <a:pPr>
              <a:buNone/>
            </a:pPr>
            <a:r>
              <a:rPr lang="en-IE" sz="2000" dirty="0" smtClean="0">
                <a:solidFill>
                  <a:srgbClr val="FFC000"/>
                </a:solidFill>
              </a:rPr>
              <a:t>‘</a:t>
            </a:r>
            <a:r>
              <a:rPr lang="en-IE" sz="2000" b="1" i="1" dirty="0" smtClean="0">
                <a:solidFill>
                  <a:srgbClr val="FFC000"/>
                </a:solidFill>
              </a:rPr>
              <a:t>no matter how uncomfortable or inconvenient dialysis is, if the individual wants to live, then he or she is dependent  upon a machine’ 						</a:t>
            </a:r>
            <a:r>
              <a:rPr lang="en-IE" sz="1600" b="1" dirty="0" smtClean="0"/>
              <a:t>Susan Stapleton</a:t>
            </a:r>
            <a:endParaRPr lang="en-IE" sz="1700" b="1" dirty="0"/>
          </a:p>
        </p:txBody>
      </p:sp>
      <p:pic>
        <p:nvPicPr>
          <p:cNvPr id="4" name="Picture 3" descr="C:\Users\mike\AppData\Local\Microsoft\Windows\Temporary Internet Files\Content.Outlook\FMZ217Q3\dialysis.JPG"/>
          <p:cNvPicPr/>
          <p:nvPr/>
        </p:nvPicPr>
        <p:blipFill>
          <a:blip r:embed="rId3" cstate="print"/>
          <a:srcRect/>
          <a:stretch>
            <a:fillRect/>
          </a:stretch>
        </p:blipFill>
        <p:spPr bwMode="auto">
          <a:xfrm>
            <a:off x="1619672" y="1844824"/>
            <a:ext cx="5904656" cy="3168352"/>
          </a:xfrm>
          <a:prstGeom prst="rect">
            <a:avLst/>
          </a:prstGeom>
          <a:noFill/>
          <a:ln w="9525">
            <a:noFill/>
            <a:miter lim="800000"/>
            <a:headEnd/>
            <a:tailEnd/>
          </a:ln>
        </p:spPr>
      </p:pic>
    </p:spTree>
    <p:extLst>
      <p:ext uri="{BB962C8B-B14F-4D97-AF65-F5344CB8AC3E}">
        <p14:creationId xmlns:p14="http://schemas.microsoft.com/office/powerpoint/2010/main" val="122697623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i="1" dirty="0">
                <a:latin typeface="Arial Rounded MT Bold" pitchFamily="34" charset="0"/>
              </a:rPr>
              <a:t>Powerlessness - </a:t>
            </a:r>
            <a:r>
              <a:rPr lang="en-IE" i="1" dirty="0" smtClean="0">
                <a:latin typeface="Arial Rounded MT Bold" pitchFamily="34" charset="0"/>
              </a:rPr>
              <a:t> Time</a:t>
            </a:r>
            <a:endParaRPr lang="en-IE"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5651470"/>
              </p:ext>
            </p:extLst>
          </p:nvPr>
        </p:nvGraphicFramePr>
        <p:xfrm>
          <a:off x="395536" y="1484784"/>
          <a:ext cx="8229600"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536" y="5691155"/>
            <a:ext cx="8496944" cy="646331"/>
          </a:xfrm>
          <a:prstGeom prst="rect">
            <a:avLst/>
          </a:prstGeom>
        </p:spPr>
        <p:txBody>
          <a:bodyPr wrap="square">
            <a:spAutoFit/>
          </a:bodyPr>
          <a:lstStyle/>
          <a:p>
            <a:r>
              <a:rPr lang="en-IE" sz="2000" b="1" i="1" dirty="0" smtClean="0">
                <a:solidFill>
                  <a:srgbClr val="FFC000"/>
                </a:solidFill>
              </a:rPr>
              <a:t>‘survival depends on compliance with the health care system demands’ </a:t>
            </a:r>
          </a:p>
          <a:p>
            <a:r>
              <a:rPr lang="en-IE" sz="1600" b="1" dirty="0" smtClean="0">
                <a:solidFill>
                  <a:schemeClr val="bg2"/>
                </a:solidFill>
              </a:rPr>
              <a:t>Susan Stapleton</a:t>
            </a:r>
            <a:endParaRPr lang="en-IE" sz="1600" b="1" dirty="0">
              <a:solidFill>
                <a:schemeClr val="bg2"/>
              </a:solidFill>
            </a:endParaRPr>
          </a:p>
        </p:txBody>
      </p:sp>
    </p:spTree>
    <p:extLst>
      <p:ext uri="{BB962C8B-B14F-4D97-AF65-F5344CB8AC3E}">
        <p14:creationId xmlns:p14="http://schemas.microsoft.com/office/powerpoint/2010/main" val="35155874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i="1" dirty="0" smtClean="0">
                <a:latin typeface="Arial Rounded MT Bold" pitchFamily="34" charset="0"/>
              </a:rPr>
              <a:t>Dependence/independence</a:t>
            </a:r>
            <a:endParaRPr lang="en-IE" dirty="0"/>
          </a:p>
        </p:txBody>
      </p:sp>
      <p:sp>
        <p:nvSpPr>
          <p:cNvPr id="3" name="Content Placeholder 2"/>
          <p:cNvSpPr>
            <a:spLocks noGrp="1"/>
          </p:cNvSpPr>
          <p:nvPr>
            <p:ph idx="1"/>
          </p:nvPr>
        </p:nvSpPr>
        <p:spPr>
          <a:xfrm>
            <a:off x="457200" y="1124744"/>
            <a:ext cx="8229600" cy="5001419"/>
          </a:xfrm>
        </p:spPr>
        <p:txBody>
          <a:bodyPr/>
          <a:lstStyle/>
          <a:p>
            <a:pPr>
              <a:buNone/>
            </a:pPr>
            <a:endParaRPr lang="en-IE" sz="2400" dirty="0"/>
          </a:p>
        </p:txBody>
      </p:sp>
      <p:graphicFrame>
        <p:nvGraphicFramePr>
          <p:cNvPr id="4" name="Diagram 3"/>
          <p:cNvGraphicFramePr/>
          <p:nvPr>
            <p:extLst>
              <p:ext uri="{D42A27DB-BD31-4B8C-83A1-F6EECF244321}">
                <p14:modId xmlns:p14="http://schemas.microsoft.com/office/powerpoint/2010/main" val="4038859932"/>
              </p:ext>
            </p:extLst>
          </p:nvPr>
        </p:nvGraphicFramePr>
        <p:xfrm>
          <a:off x="1043608" y="1772816"/>
          <a:ext cx="6840760" cy="30942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536" y="5085184"/>
            <a:ext cx="8496944" cy="1754327"/>
          </a:xfrm>
          <a:prstGeom prst="rect">
            <a:avLst/>
          </a:prstGeom>
        </p:spPr>
        <p:txBody>
          <a:bodyPr wrap="square">
            <a:spAutoFit/>
          </a:bodyPr>
          <a:lstStyle/>
          <a:p>
            <a:pPr>
              <a:buNone/>
            </a:pPr>
            <a:endParaRPr lang="en-IE" b="1" i="1" dirty="0" smtClean="0">
              <a:solidFill>
                <a:srgbClr val="FFC000"/>
              </a:solidFill>
            </a:endParaRPr>
          </a:p>
          <a:p>
            <a:pPr>
              <a:buNone/>
            </a:pPr>
            <a:r>
              <a:rPr lang="en-IE" b="1" i="1" dirty="0" smtClean="0">
                <a:solidFill>
                  <a:srgbClr val="FFC000"/>
                </a:solidFill>
              </a:rPr>
              <a:t>prior </a:t>
            </a:r>
            <a:r>
              <a:rPr lang="en-IE" b="1" i="1" dirty="0">
                <a:solidFill>
                  <a:srgbClr val="FFC000"/>
                </a:solidFill>
              </a:rPr>
              <a:t>to each dialysis session I have to be weighed. As I stand on the scales,I am reminded by the sign that you must have your weight verified by a member of </a:t>
            </a:r>
            <a:r>
              <a:rPr lang="en-IE" b="1" i="1" dirty="0" smtClean="0">
                <a:solidFill>
                  <a:srgbClr val="FFC000"/>
                </a:solidFill>
              </a:rPr>
              <a:t>staff </a:t>
            </a:r>
          </a:p>
          <a:p>
            <a:pPr>
              <a:buNone/>
            </a:pPr>
            <a:r>
              <a:rPr lang="en-IE" b="1" i="1" dirty="0" smtClean="0">
                <a:solidFill>
                  <a:srgbClr val="FFC000"/>
                </a:solidFill>
              </a:rPr>
              <a:t>At </a:t>
            </a:r>
            <a:r>
              <a:rPr lang="en-IE" b="1" i="1" dirty="0">
                <a:solidFill>
                  <a:srgbClr val="FFC000"/>
                </a:solidFill>
              </a:rPr>
              <a:t>one time I might have been responsible enough to raise a  family, but now I am not responsible enough to weigh myself</a:t>
            </a:r>
            <a:r>
              <a:rPr lang="en-IE" b="1" i="1" dirty="0" smtClean="0">
                <a:solidFill>
                  <a:srgbClr val="FFC000"/>
                </a:solidFill>
              </a:rPr>
              <a:t>’</a:t>
            </a:r>
            <a:endParaRPr lang="en-IE" b="1" i="1" dirty="0">
              <a:solidFill>
                <a:srgbClr val="FFC000"/>
              </a:solidFill>
            </a:endParaRPr>
          </a:p>
        </p:txBody>
      </p:sp>
    </p:spTree>
    <p:extLst>
      <p:ext uri="{BB962C8B-B14F-4D97-AF65-F5344CB8AC3E}">
        <p14:creationId xmlns:p14="http://schemas.microsoft.com/office/powerpoint/2010/main" val="44927169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8697144" cy="1143000"/>
          </a:xfrm>
        </p:spPr>
        <p:txBody>
          <a:bodyPr>
            <a:normAutofit/>
          </a:bodyPr>
          <a:lstStyle/>
          <a:p>
            <a:pPr algn="l"/>
            <a:r>
              <a:rPr lang="en-IE" i="1" dirty="0" smtClean="0">
                <a:latin typeface="Arial Rounded MT Bold" pitchFamily="34" charset="0"/>
              </a:rPr>
              <a:t> Powerlessness        Behaviour</a:t>
            </a:r>
            <a:endParaRPr lang="en-IE" dirty="0"/>
          </a:p>
        </p:txBody>
      </p:sp>
      <p:sp>
        <p:nvSpPr>
          <p:cNvPr id="4" name="Text Placeholder 3"/>
          <p:cNvSpPr>
            <a:spLocks noGrp="1"/>
          </p:cNvSpPr>
          <p:nvPr>
            <p:ph type="body" idx="1"/>
          </p:nvPr>
        </p:nvSpPr>
        <p:spPr>
          <a:xfrm>
            <a:off x="457200" y="1556791"/>
            <a:ext cx="3970784" cy="72009"/>
          </a:xfrm>
        </p:spPr>
        <p:txBody>
          <a:bodyPr>
            <a:noAutofit/>
          </a:bodyPr>
          <a:lstStyle/>
          <a:p>
            <a:r>
              <a:rPr lang="en-IE" sz="4000" dirty="0" smtClean="0">
                <a:solidFill>
                  <a:srgbClr val="FF0000"/>
                </a:solidFill>
                <a:latin typeface="Arial Rounded MT Bold" pitchFamily="34" charset="0"/>
              </a:rPr>
              <a:t>  </a:t>
            </a:r>
            <a:endParaRPr lang="en-IE" sz="4000" dirty="0">
              <a:solidFill>
                <a:schemeClr val="accent1">
                  <a:lumMod val="50000"/>
                </a:schemeClr>
              </a:solidFill>
              <a:latin typeface="Arial Rounded MT Bold" pitchFamily="34" charset="0"/>
            </a:endParaRPr>
          </a:p>
        </p:txBody>
      </p:sp>
      <p:sp>
        <p:nvSpPr>
          <p:cNvPr id="5" name="Content Placeholder 4"/>
          <p:cNvSpPr>
            <a:spLocks noGrp="1"/>
          </p:cNvSpPr>
          <p:nvPr>
            <p:ph sz="half" idx="2"/>
          </p:nvPr>
        </p:nvSpPr>
        <p:spPr>
          <a:xfrm>
            <a:off x="251520" y="1484784"/>
            <a:ext cx="4245868" cy="4896543"/>
          </a:xfrm>
        </p:spPr>
        <p:txBody>
          <a:bodyPr>
            <a:noAutofit/>
          </a:bodyPr>
          <a:lstStyle/>
          <a:p>
            <a:pPr marL="0" indent="0">
              <a:buNone/>
            </a:pPr>
            <a:r>
              <a:rPr lang="en-IE" sz="3600" dirty="0" smtClean="0">
                <a:solidFill>
                  <a:schemeClr val="accent1">
                    <a:lumMod val="50000"/>
                  </a:schemeClr>
                </a:solidFill>
                <a:latin typeface="Arial Rounded MT Bold" pitchFamily="34" charset="0"/>
              </a:rPr>
              <a:t>Passive</a:t>
            </a:r>
            <a:endParaRPr lang="en-IE" sz="3600" dirty="0">
              <a:solidFill>
                <a:schemeClr val="accent1">
                  <a:lumMod val="50000"/>
                </a:schemeClr>
              </a:solidFill>
              <a:latin typeface="Arial Rounded MT Bold" pitchFamily="34" charset="0"/>
            </a:endParaRPr>
          </a:p>
          <a:p>
            <a:r>
              <a:rPr lang="en-IE" b="1" dirty="0" smtClean="0">
                <a:solidFill>
                  <a:srgbClr val="3C8C93"/>
                </a:solidFill>
              </a:rPr>
              <a:t>Follow </a:t>
            </a:r>
            <a:r>
              <a:rPr lang="en-IE" b="1" dirty="0" smtClean="0">
                <a:solidFill>
                  <a:srgbClr val="3C8C93"/>
                </a:solidFill>
              </a:rPr>
              <a:t>direction without comment or question</a:t>
            </a:r>
          </a:p>
          <a:p>
            <a:pPr>
              <a:buNone/>
            </a:pPr>
            <a:endParaRPr lang="en-IE" b="1" dirty="0" smtClean="0">
              <a:solidFill>
                <a:srgbClr val="3C8C93"/>
              </a:solidFill>
            </a:endParaRPr>
          </a:p>
          <a:p>
            <a:r>
              <a:rPr lang="en-IE" b="1" dirty="0" smtClean="0">
                <a:solidFill>
                  <a:srgbClr val="3C8C93"/>
                </a:solidFill>
              </a:rPr>
              <a:t>Can’t make small decisions when invited to do so</a:t>
            </a:r>
          </a:p>
          <a:p>
            <a:pPr>
              <a:buNone/>
            </a:pPr>
            <a:endParaRPr lang="en-IE" b="1" dirty="0" smtClean="0">
              <a:solidFill>
                <a:srgbClr val="3C8C93"/>
              </a:solidFill>
            </a:endParaRPr>
          </a:p>
          <a:p>
            <a:r>
              <a:rPr lang="en-IE" b="1" dirty="0" smtClean="0">
                <a:solidFill>
                  <a:srgbClr val="3C8C93"/>
                </a:solidFill>
              </a:rPr>
              <a:t>Fail to seek information</a:t>
            </a:r>
          </a:p>
          <a:p>
            <a:pPr>
              <a:buNone/>
            </a:pPr>
            <a:endParaRPr lang="en-IE" b="1" dirty="0" smtClean="0">
              <a:solidFill>
                <a:srgbClr val="3C8C93"/>
              </a:solidFill>
            </a:endParaRPr>
          </a:p>
          <a:p>
            <a:r>
              <a:rPr lang="en-IE" b="1" dirty="0" smtClean="0">
                <a:solidFill>
                  <a:srgbClr val="3C8C93"/>
                </a:solidFill>
              </a:rPr>
              <a:t>Fail to share information</a:t>
            </a:r>
            <a:endParaRPr lang="en-IE" b="1" dirty="0">
              <a:solidFill>
                <a:srgbClr val="3C8C93"/>
              </a:solidFill>
            </a:endParaRPr>
          </a:p>
        </p:txBody>
      </p:sp>
      <p:sp>
        <p:nvSpPr>
          <p:cNvPr id="6" name="Text Placeholder 5"/>
          <p:cNvSpPr>
            <a:spLocks noGrp="1"/>
          </p:cNvSpPr>
          <p:nvPr>
            <p:ph type="body" sz="quarter" idx="3"/>
          </p:nvPr>
        </p:nvSpPr>
        <p:spPr/>
        <p:txBody>
          <a:bodyPr>
            <a:noAutofit/>
          </a:bodyPr>
          <a:lstStyle/>
          <a:p>
            <a:r>
              <a:rPr lang="en-IE" sz="4000" b="0" dirty="0" smtClean="0">
                <a:solidFill>
                  <a:srgbClr val="FF0000"/>
                </a:solidFill>
                <a:latin typeface="Arial Rounded MT Bold" pitchFamily="34" charset="0"/>
              </a:rPr>
              <a:t>  </a:t>
            </a:r>
            <a:endParaRPr lang="en-IE" sz="4000" b="0" dirty="0">
              <a:solidFill>
                <a:srgbClr val="FF0000"/>
              </a:solidFill>
              <a:latin typeface="Arial Rounded MT Bold" pitchFamily="34" charset="0"/>
            </a:endParaRPr>
          </a:p>
        </p:txBody>
      </p:sp>
      <p:sp>
        <p:nvSpPr>
          <p:cNvPr id="7" name="Content Placeholder 6"/>
          <p:cNvSpPr>
            <a:spLocks noGrp="1"/>
          </p:cNvSpPr>
          <p:nvPr>
            <p:ph sz="quarter" idx="4"/>
          </p:nvPr>
        </p:nvSpPr>
        <p:spPr>
          <a:xfrm>
            <a:off x="4645025" y="1484784"/>
            <a:ext cx="4041775" cy="5040560"/>
          </a:xfrm>
        </p:spPr>
        <p:txBody>
          <a:bodyPr>
            <a:normAutofit fontScale="92500" lnSpcReduction="10000"/>
          </a:bodyPr>
          <a:lstStyle/>
          <a:p>
            <a:pPr marL="0" indent="0">
              <a:buNone/>
            </a:pPr>
            <a:r>
              <a:rPr lang="en-IE" sz="3900" dirty="0">
                <a:solidFill>
                  <a:srgbClr val="FF0000"/>
                </a:solidFill>
                <a:latin typeface="Arial Rounded MT Bold" pitchFamily="34" charset="0"/>
              </a:rPr>
              <a:t>Aggressive</a:t>
            </a:r>
          </a:p>
          <a:p>
            <a:r>
              <a:rPr lang="en-IE" sz="2600" b="1" dirty="0" smtClean="0">
                <a:solidFill>
                  <a:srgbClr val="FF0000"/>
                </a:solidFill>
              </a:rPr>
              <a:t>Anger</a:t>
            </a:r>
            <a:endParaRPr lang="en-IE" sz="2600" b="1" dirty="0" smtClean="0">
              <a:solidFill>
                <a:srgbClr val="FF0000"/>
              </a:solidFill>
            </a:endParaRPr>
          </a:p>
          <a:p>
            <a:pPr>
              <a:buNone/>
            </a:pPr>
            <a:endParaRPr lang="en-IE" sz="2600" b="1" dirty="0" smtClean="0">
              <a:solidFill>
                <a:srgbClr val="FF0000"/>
              </a:solidFill>
            </a:endParaRPr>
          </a:p>
          <a:p>
            <a:r>
              <a:rPr lang="en-IE" sz="2600" b="1" dirty="0" smtClean="0">
                <a:solidFill>
                  <a:srgbClr val="FF0000"/>
                </a:solidFill>
              </a:rPr>
              <a:t>Frustration</a:t>
            </a:r>
          </a:p>
          <a:p>
            <a:pPr>
              <a:buNone/>
            </a:pPr>
            <a:endParaRPr lang="en-IE" sz="2600" b="1" dirty="0" smtClean="0">
              <a:solidFill>
                <a:srgbClr val="FF0000"/>
              </a:solidFill>
            </a:endParaRPr>
          </a:p>
          <a:p>
            <a:r>
              <a:rPr lang="en-IE" sz="2600" b="1" dirty="0" smtClean="0">
                <a:solidFill>
                  <a:srgbClr val="FF0000"/>
                </a:solidFill>
              </a:rPr>
              <a:t>Aggression towards others</a:t>
            </a:r>
          </a:p>
          <a:p>
            <a:pPr>
              <a:buNone/>
            </a:pPr>
            <a:endParaRPr lang="en-IE" sz="2600" b="1" dirty="0" smtClean="0">
              <a:solidFill>
                <a:srgbClr val="FF0000"/>
              </a:solidFill>
            </a:endParaRPr>
          </a:p>
          <a:p>
            <a:r>
              <a:rPr lang="en-IE" sz="2600" b="1" dirty="0" smtClean="0">
                <a:solidFill>
                  <a:srgbClr val="FF0000"/>
                </a:solidFill>
              </a:rPr>
              <a:t>Missing dialysis sessions</a:t>
            </a:r>
          </a:p>
          <a:p>
            <a:pPr>
              <a:buNone/>
            </a:pPr>
            <a:endParaRPr lang="en-IE" sz="2600" b="1" dirty="0" smtClean="0">
              <a:solidFill>
                <a:srgbClr val="FF0000"/>
              </a:solidFill>
            </a:endParaRPr>
          </a:p>
          <a:p>
            <a:r>
              <a:rPr lang="en-IE" sz="2600" b="1" dirty="0" smtClean="0">
                <a:solidFill>
                  <a:srgbClr val="FF0000"/>
                </a:solidFill>
              </a:rPr>
              <a:t>Silence/Verbal</a:t>
            </a:r>
            <a:endParaRPr lang="en-IE" b="1" dirty="0">
              <a:solidFill>
                <a:srgbClr val="FF0000"/>
              </a:solidFill>
            </a:endParaRPr>
          </a:p>
        </p:txBody>
      </p:sp>
      <p:sp>
        <p:nvSpPr>
          <p:cNvPr id="3" name="Right Arrow 2"/>
          <p:cNvSpPr/>
          <p:nvPr/>
        </p:nvSpPr>
        <p:spPr>
          <a:xfrm>
            <a:off x="4499992" y="692696"/>
            <a:ext cx="792088" cy="360040"/>
          </a:xfrm>
          <a:prstGeom prst="rightArrow">
            <a:avLst/>
          </a:prstGeom>
          <a:solidFill>
            <a:schemeClr val="tx1"/>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670615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1" dirty="0" smtClean="0">
                <a:solidFill>
                  <a:srgbClr val="6B6BCF"/>
                </a:solidFill>
                <a:latin typeface="Arial" charset="0"/>
              </a:rPr>
              <a:t>Maladaptive Coping Strategies e.g.</a:t>
            </a:r>
            <a:endParaRPr lang="en-IE" sz="3200" dirty="0">
              <a:solidFill>
                <a:srgbClr val="7B9899"/>
              </a:solidFill>
              <a:latin typeface="Georgia" charset="0"/>
            </a:endParaRPr>
          </a:p>
        </p:txBody>
      </p:sp>
      <p:sp>
        <p:nvSpPr>
          <p:cNvPr id="3" name="Text Placeholder 2"/>
          <p:cNvSpPr>
            <a:spLocks noGrp="1"/>
          </p:cNvSpPr>
          <p:nvPr>
            <p:ph type="body" idx="1"/>
          </p:nvPr>
        </p:nvSpPr>
        <p:spPr>
          <a:xfrm>
            <a:off x="251520" y="2060848"/>
            <a:ext cx="4464496" cy="2880320"/>
          </a:xfrm>
        </p:spPr>
        <p:txBody>
          <a:bodyPr/>
          <a:lstStyle/>
          <a:p>
            <a:r>
              <a:rPr lang="en-US" dirty="0"/>
              <a:t>Substance misuse</a:t>
            </a:r>
          </a:p>
          <a:p>
            <a:endParaRPr lang="en-US" dirty="0"/>
          </a:p>
          <a:p>
            <a:r>
              <a:rPr lang="en-US" dirty="0"/>
              <a:t>Eating </a:t>
            </a:r>
            <a:r>
              <a:rPr lang="en-US" dirty="0" smtClean="0"/>
              <a:t>disorders</a:t>
            </a:r>
          </a:p>
          <a:p>
            <a:endParaRPr lang="en-US" dirty="0"/>
          </a:p>
          <a:p>
            <a:r>
              <a:rPr lang="en-US" dirty="0" smtClean="0"/>
              <a:t>Non </a:t>
            </a:r>
            <a:r>
              <a:rPr lang="en-US" dirty="0" err="1" smtClean="0"/>
              <a:t>concordence</a:t>
            </a:r>
            <a:r>
              <a:rPr lang="en-US" dirty="0" smtClean="0"/>
              <a:t> </a:t>
            </a:r>
          </a:p>
          <a:p>
            <a:endParaRPr lang="en-US" dirty="0"/>
          </a:p>
          <a:p>
            <a:endParaRPr lang="en-US" dirty="0"/>
          </a:p>
        </p:txBody>
      </p:sp>
      <p:pic>
        <p:nvPicPr>
          <p:cNvPr id="8" name="Picture 7" descr="Patients' adherence decision-making mixes emotion with logic. Responding appropriately to an individual patient's 'mix' may be a key to better adher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645024"/>
            <a:ext cx="2448272" cy="301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Placeholder 6" descr="pills.jpg"/>
          <p:cNvPicPr>
            <a:picLocks noChangeAspect="1"/>
          </p:cNvPicPr>
          <p:nvPr/>
        </p:nvPicPr>
        <p:blipFill>
          <a:blip r:embed="rId3">
            <a:extLst>
              <a:ext uri="{28A0092B-C50C-407E-A947-70E740481C1C}">
                <a14:useLocalDpi xmlns:a14="http://schemas.microsoft.com/office/drawing/2010/main" val="0"/>
              </a:ext>
            </a:extLst>
          </a:blip>
          <a:srcRect l="15625" r="15625"/>
          <a:stretch>
            <a:fillRect/>
          </a:stretch>
        </p:blipFill>
        <p:spPr bwMode="auto">
          <a:xfrm>
            <a:off x="5868144" y="1556792"/>
            <a:ext cx="2771300" cy="2016224"/>
          </a:xfrm>
          <a:prstGeom prst="rect">
            <a:avLst/>
          </a:prstGeom>
          <a:noFill/>
          <a:ln w="9525">
            <a:noFill/>
            <a:miter lim="800000"/>
            <a:headEnd/>
            <a:tailEnd/>
          </a:ln>
        </p:spPr>
      </p:pic>
    </p:spTree>
    <p:extLst>
      <p:ext uri="{BB962C8B-B14F-4D97-AF65-F5344CB8AC3E}">
        <p14:creationId xmlns:p14="http://schemas.microsoft.com/office/powerpoint/2010/main" val="365323594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i="1" dirty="0" smtClean="0">
                <a:latin typeface="Arial Rounded MT Bold" pitchFamily="34" charset="0"/>
              </a:rPr>
              <a:t>Our Role</a:t>
            </a:r>
            <a:endParaRPr lang="en-IE" i="1" dirty="0">
              <a:latin typeface="Arial Rounded MT Bold" pitchFamily="34" charset="0"/>
            </a:endParaRPr>
          </a:p>
        </p:txBody>
      </p:sp>
      <p:sp>
        <p:nvSpPr>
          <p:cNvPr id="3" name="Content Placeholder 2"/>
          <p:cNvSpPr>
            <a:spLocks noGrp="1"/>
          </p:cNvSpPr>
          <p:nvPr>
            <p:ph idx="1"/>
          </p:nvPr>
        </p:nvSpPr>
        <p:spPr/>
        <p:txBody>
          <a:bodyPr>
            <a:normAutofit fontScale="92500"/>
          </a:bodyPr>
          <a:lstStyle/>
          <a:p>
            <a:r>
              <a:rPr lang="en-IE" dirty="0" smtClean="0"/>
              <a:t>Possible to identify negative reactions early</a:t>
            </a:r>
          </a:p>
          <a:p>
            <a:r>
              <a:rPr lang="en-IE" dirty="0" smtClean="0"/>
              <a:t>Reduce adverse impact of negative reactions</a:t>
            </a:r>
          </a:p>
          <a:p>
            <a:r>
              <a:rPr lang="en-IE" dirty="0" smtClean="0"/>
              <a:t>Reduce morbidity and mortality</a:t>
            </a:r>
            <a:endParaRPr lang="en-IE" dirty="0" smtClean="0"/>
          </a:p>
          <a:p>
            <a:pPr>
              <a:buNone/>
            </a:pPr>
            <a:endParaRPr lang="en-IE" dirty="0" smtClean="0"/>
          </a:p>
          <a:p>
            <a:pPr>
              <a:buNone/>
            </a:pPr>
            <a:r>
              <a:rPr lang="en-IE" sz="2800" b="1" i="1" dirty="0" smtClean="0">
                <a:solidFill>
                  <a:schemeClr val="accent6">
                    <a:lumMod val="40000"/>
                    <a:lumOff val="60000"/>
                  </a:schemeClr>
                </a:solidFill>
              </a:rPr>
              <a:t>‘Preventive psychological care is an investment</a:t>
            </a:r>
          </a:p>
          <a:p>
            <a:pPr>
              <a:buNone/>
            </a:pPr>
            <a:r>
              <a:rPr lang="en-IE" sz="2800" b="1" i="1" dirty="0" smtClean="0">
                <a:solidFill>
                  <a:schemeClr val="accent6">
                    <a:lumMod val="40000"/>
                    <a:lumOff val="60000"/>
                  </a:schemeClr>
                </a:solidFill>
              </a:rPr>
              <a:t>that underpins and secures medical and nursing</a:t>
            </a:r>
          </a:p>
          <a:p>
            <a:pPr>
              <a:buNone/>
            </a:pPr>
            <a:r>
              <a:rPr lang="en-IE" sz="2800" b="1" i="1" dirty="0" smtClean="0">
                <a:solidFill>
                  <a:schemeClr val="accent6">
                    <a:lumMod val="40000"/>
                    <a:lumOff val="60000"/>
                  </a:schemeClr>
                </a:solidFill>
              </a:rPr>
              <a:t>achievements’</a:t>
            </a:r>
          </a:p>
          <a:p>
            <a:pPr>
              <a:buNone/>
            </a:pPr>
            <a:r>
              <a:rPr lang="en-IE" sz="2000" b="1" dirty="0" smtClean="0"/>
              <a:t>Keith Nichols</a:t>
            </a:r>
            <a:endParaRPr lang="en-IE" sz="2000" b="1" dirty="0"/>
          </a:p>
        </p:txBody>
      </p:sp>
    </p:spTree>
    <p:extLst>
      <p:ext uri="{BB962C8B-B14F-4D97-AF65-F5344CB8AC3E}">
        <p14:creationId xmlns:p14="http://schemas.microsoft.com/office/powerpoint/2010/main" val="320859718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1840" y="2060848"/>
            <a:ext cx="5544616" cy="3960440"/>
          </a:xfrm>
        </p:spPr>
        <p:txBody>
          <a:bodyPr>
            <a:normAutofit/>
          </a:bodyPr>
          <a:lstStyle/>
          <a:p>
            <a:pPr>
              <a:buClr>
                <a:srgbClr val="E11937"/>
              </a:buClr>
              <a:buFont typeface="Calibri" panose="020F0502020204030204" pitchFamily="34" charset="0"/>
              <a:buChar char="l"/>
            </a:pPr>
            <a:r>
              <a:rPr lang="en-IE" dirty="0" smtClean="0">
                <a:solidFill>
                  <a:schemeClr val="tx1">
                    <a:lumMod val="75000"/>
                  </a:schemeClr>
                </a:solidFill>
              </a:rPr>
              <a:t>32 yr old female </a:t>
            </a:r>
            <a:endParaRPr lang="en-IE" sz="1200" dirty="0" smtClean="0">
              <a:solidFill>
                <a:schemeClr val="tx1">
                  <a:lumMod val="75000"/>
                </a:schemeClr>
              </a:solidFill>
            </a:endParaRPr>
          </a:p>
          <a:p>
            <a:pPr lvl="1">
              <a:buClr>
                <a:srgbClr val="E11937"/>
              </a:buClr>
              <a:buFont typeface="Calibri" panose="020F0502020204030204" pitchFamily="34" charset="0"/>
              <a:buChar char="l"/>
            </a:pPr>
            <a:endParaRPr lang="en-IE" sz="1200" dirty="0" smtClean="0">
              <a:solidFill>
                <a:schemeClr val="tx1">
                  <a:lumMod val="75000"/>
                </a:schemeClr>
              </a:solidFill>
            </a:endParaRPr>
          </a:p>
          <a:p>
            <a:pPr lvl="1">
              <a:buClr>
                <a:srgbClr val="E11937"/>
              </a:buClr>
              <a:buFont typeface="Calibri" panose="020F0502020204030204" pitchFamily="34" charset="0"/>
              <a:buChar char="l"/>
            </a:pPr>
            <a:r>
              <a:rPr lang="en-IE" dirty="0" smtClean="0">
                <a:solidFill>
                  <a:schemeClr val="tx1">
                    <a:lumMod val="75000"/>
                  </a:schemeClr>
                </a:solidFill>
              </a:rPr>
              <a:t>IDDM</a:t>
            </a:r>
          </a:p>
          <a:p>
            <a:pPr lvl="1">
              <a:buClr>
                <a:srgbClr val="E11937"/>
              </a:buClr>
              <a:buFont typeface="Calibri" panose="020F0502020204030204" pitchFamily="34" charset="0"/>
              <a:buChar char="l"/>
            </a:pPr>
            <a:r>
              <a:rPr lang="en-IE" dirty="0" smtClean="0">
                <a:solidFill>
                  <a:schemeClr val="tx1">
                    <a:lumMod val="75000"/>
                  </a:schemeClr>
                </a:solidFill>
              </a:rPr>
              <a:t>CRF</a:t>
            </a:r>
          </a:p>
          <a:p>
            <a:pPr lvl="1">
              <a:buClr>
                <a:srgbClr val="E11937"/>
              </a:buClr>
              <a:buFont typeface="Calibri" panose="020F0502020204030204" pitchFamily="34" charset="0"/>
              <a:buChar char="l"/>
            </a:pPr>
            <a:r>
              <a:rPr lang="en-IE" dirty="0" smtClean="0">
                <a:solidFill>
                  <a:schemeClr val="tx1">
                    <a:lumMod val="75000"/>
                  </a:schemeClr>
                </a:solidFill>
              </a:rPr>
              <a:t>Hx of dep/AN</a:t>
            </a:r>
          </a:p>
          <a:p>
            <a:pPr lvl="1">
              <a:buClr>
                <a:srgbClr val="E11937"/>
              </a:buClr>
              <a:buFont typeface="Calibri" panose="020F0502020204030204" pitchFamily="34" charset="0"/>
              <a:buChar char="l"/>
            </a:pPr>
            <a:endParaRPr lang="en-IE" dirty="0">
              <a:solidFill>
                <a:schemeClr val="tx1">
                  <a:lumMod val="75000"/>
                </a:schemeClr>
              </a:solidFill>
            </a:endParaRPr>
          </a:p>
          <a:p>
            <a:pPr lvl="1">
              <a:buClr>
                <a:srgbClr val="E11937"/>
              </a:buClr>
              <a:buFont typeface="Calibri" panose="020F0502020204030204" pitchFamily="34" charset="0"/>
              <a:buChar char="l"/>
            </a:pPr>
            <a:r>
              <a:rPr lang="en-IE" dirty="0" smtClean="0">
                <a:solidFill>
                  <a:schemeClr val="tx1">
                    <a:lumMod val="75000"/>
                  </a:schemeClr>
                </a:solidFill>
              </a:rPr>
              <a:t>SPK</a:t>
            </a:r>
            <a:endParaRPr lang="en-IE" sz="1400" dirty="0" smtClean="0">
              <a:solidFill>
                <a:schemeClr val="tx1">
                  <a:lumMod val="75000"/>
                </a:schemeClr>
              </a:solidFill>
            </a:endParaRPr>
          </a:p>
        </p:txBody>
      </p:sp>
      <p:sp>
        <p:nvSpPr>
          <p:cNvPr id="4" name="Title 1"/>
          <p:cNvSpPr txBox="1">
            <a:spLocks/>
          </p:cNvSpPr>
          <p:nvPr/>
        </p:nvSpPr>
        <p:spPr bwMode="auto">
          <a:xfrm>
            <a:off x="139544" y="72008"/>
            <a:ext cx="7024744" cy="9807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r>
              <a:rPr lang="en-IE" sz="3600" b="1" kern="0" dirty="0" smtClean="0">
                <a:solidFill>
                  <a:srgbClr val="E11937"/>
                </a:solidFill>
              </a:rPr>
              <a:t>CASE </a:t>
            </a:r>
            <a:r>
              <a:rPr lang="en-IE" sz="3600" kern="0" dirty="0" smtClean="0">
                <a:solidFill>
                  <a:srgbClr val="E11937"/>
                </a:solidFill>
              </a:rPr>
              <a:t>EXAMPLE</a:t>
            </a:r>
            <a:endParaRPr lang="en-IE" sz="3600" b="1" kern="0" dirty="0">
              <a:solidFill>
                <a:srgbClr val="E11937"/>
              </a:solidFill>
            </a:endParaRPr>
          </a:p>
        </p:txBody>
      </p:sp>
      <p:sp>
        <p:nvSpPr>
          <p:cNvPr id="7" name="AutoShape 2" descr="http://www.clker.com/cliparts/R/o/q/Z/7/c/pink-female.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8" name="AutoShape 4" descr="http://www.clker.com/cliparts/R/o/q/Z/7/c/pink-female.sv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9" name="AutoShape 6" descr="http://www.clker.com/cliparts/R/o/q/Z/7/c/pink-female.sv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262152" name="Picture 8" descr="http://www.clker.com/cliparts/R/o/q/Z/7/c/pink-female-hi.png"/>
          <p:cNvPicPr>
            <a:picLocks noChangeAspect="1" noChangeArrowheads="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860826" y="1695168"/>
            <a:ext cx="1983445" cy="3966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341827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685800" y="304800"/>
            <a:ext cx="7772400" cy="747713"/>
          </a:xfrm>
        </p:spPr>
        <p:txBody>
          <a:bodyPr anchor="ctr"/>
          <a:lstStyle/>
          <a:p>
            <a:pPr eaLnBrk="1" hangingPunct="1"/>
            <a:r>
              <a:rPr lang="en-GB" sz="2900">
                <a:latin typeface="Georgia" charset="0"/>
              </a:rPr>
              <a:t>We know that adherence to medication is very difficult to sustain</a:t>
            </a:r>
          </a:p>
        </p:txBody>
      </p:sp>
      <p:sp>
        <p:nvSpPr>
          <p:cNvPr id="21506" name="Rectangle 3"/>
          <p:cNvSpPr>
            <a:spLocks noGrp="1" noChangeArrowheads="1"/>
          </p:cNvSpPr>
          <p:nvPr>
            <p:ph type="body" idx="4294967295"/>
          </p:nvPr>
        </p:nvSpPr>
        <p:spPr>
          <a:xfrm>
            <a:off x="3851275" y="1752600"/>
            <a:ext cx="5113338" cy="4419600"/>
          </a:xfrm>
        </p:spPr>
        <p:txBody>
          <a:bodyPr/>
          <a:lstStyle/>
          <a:p>
            <a:pPr eaLnBrk="1" hangingPunct="1">
              <a:lnSpc>
                <a:spcPct val="90000"/>
              </a:lnSpc>
              <a:spcBef>
                <a:spcPct val="80000"/>
              </a:spcBef>
              <a:buFont typeface="Wingdings 2" charset="0"/>
              <a:buNone/>
            </a:pPr>
            <a:r>
              <a:rPr lang="en-GB" sz="2400">
                <a:latin typeface="Georgia" charset="0"/>
              </a:rPr>
              <a:t>WHO report on non-adherence</a:t>
            </a:r>
          </a:p>
          <a:p>
            <a:pPr eaLnBrk="1" hangingPunct="1">
              <a:lnSpc>
                <a:spcPct val="90000"/>
              </a:lnSpc>
              <a:spcBef>
                <a:spcPct val="80000"/>
              </a:spcBef>
              <a:spcAft>
                <a:spcPct val="75000"/>
              </a:spcAft>
            </a:pPr>
            <a:r>
              <a:rPr lang="en-GB" sz="1800">
                <a:latin typeface="Georgia" charset="0"/>
              </a:rPr>
              <a:t>Estimated that over 30 -50% medicines prescribed for long term illnesses are not taken as directed</a:t>
            </a:r>
          </a:p>
          <a:p>
            <a:pPr eaLnBrk="1" hangingPunct="1">
              <a:lnSpc>
                <a:spcPct val="90000"/>
              </a:lnSpc>
              <a:spcBef>
                <a:spcPct val="80000"/>
              </a:spcBef>
              <a:spcAft>
                <a:spcPct val="75000"/>
              </a:spcAft>
              <a:buFont typeface="Wingdings 2" charset="0"/>
              <a:buNone/>
            </a:pPr>
            <a:r>
              <a:rPr lang="en-IE" sz="2400">
                <a:latin typeface="Georgia" charset="0"/>
              </a:rPr>
              <a:t>Blum et al (2009) Systematic review</a:t>
            </a:r>
          </a:p>
          <a:p>
            <a:pPr eaLnBrk="1" hangingPunct="1">
              <a:lnSpc>
                <a:spcPct val="90000"/>
              </a:lnSpc>
              <a:spcBef>
                <a:spcPct val="80000"/>
              </a:spcBef>
              <a:spcAft>
                <a:spcPct val="75000"/>
              </a:spcAft>
            </a:pPr>
            <a:r>
              <a:rPr lang="en-IE" sz="1800">
                <a:latin typeface="Georgia" charset="0"/>
              </a:rPr>
              <a:t>32-90.9% adherence at 12 months</a:t>
            </a:r>
          </a:p>
          <a:p>
            <a:pPr eaLnBrk="1" hangingPunct="1">
              <a:lnSpc>
                <a:spcPct val="90000"/>
              </a:lnSpc>
              <a:spcBef>
                <a:spcPct val="80000"/>
              </a:spcBef>
              <a:spcAft>
                <a:spcPct val="75000"/>
              </a:spcAft>
            </a:pPr>
            <a:r>
              <a:rPr lang="en-IE" sz="1800">
                <a:latin typeface="Georgia" charset="0"/>
              </a:rPr>
              <a:t>Non-adherence is the norm</a:t>
            </a:r>
          </a:p>
          <a:p>
            <a:pPr eaLnBrk="1" hangingPunct="1">
              <a:lnSpc>
                <a:spcPct val="90000"/>
              </a:lnSpc>
              <a:spcBef>
                <a:spcPct val="80000"/>
              </a:spcBef>
              <a:spcAft>
                <a:spcPct val="75000"/>
              </a:spcAft>
            </a:pPr>
            <a:endParaRPr lang="en-GB" sz="1800">
              <a:latin typeface="Georgia" charset="0"/>
            </a:endParaRPr>
          </a:p>
          <a:p>
            <a:pPr eaLnBrk="1" hangingPunct="1">
              <a:lnSpc>
                <a:spcPct val="90000"/>
              </a:lnSpc>
              <a:spcBef>
                <a:spcPct val="80000"/>
              </a:spcBef>
              <a:spcAft>
                <a:spcPct val="75000"/>
              </a:spcAft>
            </a:pPr>
            <a:endParaRPr lang="en-GB" sz="1800">
              <a:latin typeface="Georgia" charset="0"/>
            </a:endParaRPr>
          </a:p>
        </p:txBody>
      </p:sp>
      <p:pic>
        <p:nvPicPr>
          <p:cNvPr id="21507" name="Picture 4" descr="adherence front 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628775"/>
            <a:ext cx="3398838" cy="443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845344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6B6BCF"/>
                </a:solidFill>
                <a:latin typeface="Arial" charset="0"/>
              </a:rPr>
              <a:t>Outline</a:t>
            </a:r>
            <a:endParaRPr lang="en-US" dirty="0"/>
          </a:p>
        </p:txBody>
      </p:sp>
      <p:sp>
        <p:nvSpPr>
          <p:cNvPr id="3" name="Content Placeholder 2"/>
          <p:cNvSpPr>
            <a:spLocks noGrp="1"/>
          </p:cNvSpPr>
          <p:nvPr>
            <p:ph idx="1"/>
          </p:nvPr>
        </p:nvSpPr>
        <p:spPr>
          <a:xfrm>
            <a:off x="457200" y="1600200"/>
            <a:ext cx="8229600" cy="5141168"/>
          </a:xfrm>
        </p:spPr>
        <p:txBody>
          <a:bodyPr/>
          <a:lstStyle/>
          <a:p>
            <a:pPr marL="514350" indent="-514350">
              <a:buFont typeface="+mj-lt"/>
              <a:buAutoNum type="arabicPeriod"/>
            </a:pPr>
            <a:r>
              <a:rPr lang="en-US" dirty="0" smtClean="0"/>
              <a:t>Adjustment</a:t>
            </a:r>
          </a:p>
          <a:p>
            <a:pPr marL="400050" lvl="1" indent="0">
              <a:buNone/>
            </a:pPr>
            <a:r>
              <a:rPr lang="en-US" dirty="0" smtClean="0"/>
              <a:t>         Adaptive </a:t>
            </a:r>
            <a:r>
              <a:rPr lang="en-US" dirty="0" smtClean="0"/>
              <a:t>- maladaptive </a:t>
            </a:r>
            <a:r>
              <a:rPr lang="en-US" dirty="0" smtClean="0"/>
              <a:t>adjustment</a:t>
            </a:r>
          </a:p>
          <a:p>
            <a:pPr marL="514350" indent="-514350">
              <a:buFont typeface="+mj-lt"/>
              <a:buAutoNum type="arabicPeriod"/>
            </a:pPr>
            <a:endParaRPr lang="en-US" sz="2000" dirty="0" smtClean="0"/>
          </a:p>
          <a:p>
            <a:pPr marL="514350" indent="-514350">
              <a:buFont typeface="+mj-lt"/>
              <a:buAutoNum type="arabicPeriod"/>
            </a:pPr>
            <a:r>
              <a:rPr lang="en-US" dirty="0" smtClean="0"/>
              <a:t>Concordance</a:t>
            </a:r>
          </a:p>
          <a:p>
            <a:pPr marL="514350" indent="-514350">
              <a:buFont typeface="+mj-lt"/>
              <a:buAutoNum type="arabicPeriod"/>
            </a:pPr>
            <a:endParaRPr lang="en-US" sz="2400" dirty="0" smtClean="0"/>
          </a:p>
          <a:p>
            <a:pPr marL="514350" indent="-514350">
              <a:buFont typeface="+mj-lt"/>
              <a:buAutoNum type="arabicPeriod"/>
            </a:pPr>
            <a:r>
              <a:rPr lang="en-US" dirty="0" smtClean="0"/>
              <a:t>Interventions</a:t>
            </a:r>
          </a:p>
          <a:p>
            <a:pPr marL="514350" indent="-514350">
              <a:buFont typeface="+mj-lt"/>
              <a:buAutoNum type="arabicPeriod"/>
            </a:pPr>
            <a:endParaRPr lang="en-US" sz="2400" dirty="0" smtClean="0"/>
          </a:p>
          <a:p>
            <a:pPr marL="514350" indent="-514350">
              <a:buFont typeface="+mj-lt"/>
              <a:buAutoNum type="arabicPeriod"/>
            </a:pPr>
            <a:r>
              <a:rPr lang="en-US" dirty="0" smtClean="0"/>
              <a:t>Discussion</a:t>
            </a:r>
          </a:p>
          <a:p>
            <a:pPr marL="514350" indent="-514350">
              <a:buFont typeface="+mj-lt"/>
              <a:buAutoNum type="arabicPeriod"/>
            </a:pPr>
            <a:endParaRPr lang="en-US" dirty="0"/>
          </a:p>
        </p:txBody>
      </p:sp>
    </p:spTree>
    <p:extLst>
      <p:ext uri="{BB962C8B-B14F-4D97-AF65-F5344CB8AC3E}">
        <p14:creationId xmlns:p14="http://schemas.microsoft.com/office/powerpoint/2010/main" val="266381534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1" dirty="0">
                <a:solidFill>
                  <a:srgbClr val="6B6BCF"/>
                </a:solidFill>
                <a:latin typeface="Arial" charset="0"/>
              </a:rPr>
              <a:t>Concordance in the Transplant Setting</a:t>
            </a:r>
            <a:endParaRPr lang="en-US" dirty="0"/>
          </a:p>
        </p:txBody>
      </p:sp>
      <p:sp>
        <p:nvSpPr>
          <p:cNvPr id="3" name="Content Placeholder 2"/>
          <p:cNvSpPr>
            <a:spLocks noGrp="1"/>
          </p:cNvSpPr>
          <p:nvPr>
            <p:ph idx="1"/>
          </p:nvPr>
        </p:nvSpPr>
        <p:spPr>
          <a:xfrm>
            <a:off x="457200" y="1600200"/>
            <a:ext cx="8229600" cy="4997152"/>
          </a:xfrm>
        </p:spPr>
        <p:txBody>
          <a:bodyPr/>
          <a:lstStyle/>
          <a:p>
            <a:r>
              <a:rPr lang="en-US" sz="2400" i="1" dirty="0" smtClean="0">
                <a:solidFill>
                  <a:srgbClr val="0000FF"/>
                </a:solidFill>
              </a:rPr>
              <a:t>Noncompliance</a:t>
            </a:r>
            <a:r>
              <a:rPr lang="en-US" sz="2400" dirty="0" smtClean="0"/>
              <a:t> </a:t>
            </a:r>
            <a:r>
              <a:rPr lang="en-US" sz="2400" dirty="0"/>
              <a:t>(action in accordance with a request or demand) </a:t>
            </a:r>
            <a:endParaRPr lang="en-US" sz="2400" dirty="0" smtClean="0"/>
          </a:p>
          <a:p>
            <a:pPr lvl="1"/>
            <a:r>
              <a:rPr lang="en-US" sz="2000" dirty="0" smtClean="0"/>
              <a:t>implies </a:t>
            </a:r>
            <a:r>
              <a:rPr lang="en-US" sz="2000" dirty="0"/>
              <a:t>rigidly following the instructions of the healthcare provider </a:t>
            </a:r>
            <a:r>
              <a:rPr lang="en-US" sz="2000" dirty="0" smtClean="0"/>
              <a:t>– </a:t>
            </a:r>
            <a:r>
              <a:rPr lang="en-US" sz="2000" dirty="0"/>
              <a:t>suggests </a:t>
            </a:r>
            <a:r>
              <a:rPr lang="en-US" sz="2000" dirty="0" smtClean="0"/>
              <a:t>noncompliance </a:t>
            </a:r>
            <a:r>
              <a:rPr lang="en-US" sz="2000" dirty="0"/>
              <a:t>is the fault of the </a:t>
            </a:r>
            <a:r>
              <a:rPr lang="en-US" sz="2000" dirty="0" smtClean="0"/>
              <a:t>patient</a:t>
            </a:r>
            <a:endParaRPr lang="en-US" sz="2000" dirty="0"/>
          </a:p>
          <a:p>
            <a:pPr marL="0" indent="0">
              <a:buNone/>
            </a:pPr>
            <a:endParaRPr lang="en-US" sz="2000" dirty="0" smtClean="0"/>
          </a:p>
          <a:p>
            <a:r>
              <a:rPr lang="en-US" sz="2400" dirty="0" smtClean="0"/>
              <a:t> </a:t>
            </a:r>
            <a:r>
              <a:rPr lang="en-US" sz="2400" i="1" dirty="0">
                <a:solidFill>
                  <a:srgbClr val="0000FF"/>
                </a:solidFill>
              </a:rPr>
              <a:t>Adherence</a:t>
            </a:r>
            <a:r>
              <a:rPr lang="en-US" sz="2400" dirty="0"/>
              <a:t> (behave according to) </a:t>
            </a:r>
            <a:endParaRPr lang="en-US" sz="2400" dirty="0" smtClean="0"/>
          </a:p>
          <a:p>
            <a:pPr lvl="1"/>
            <a:r>
              <a:rPr lang="en-US" sz="2000" dirty="0" smtClean="0"/>
              <a:t>suggests </a:t>
            </a:r>
            <a:r>
              <a:rPr lang="en-US" sz="2000" dirty="0"/>
              <a:t>patients can make rational decisions to take or not take their </a:t>
            </a:r>
            <a:r>
              <a:rPr lang="en-US" sz="2000" dirty="0" smtClean="0"/>
              <a:t>meds</a:t>
            </a:r>
            <a:endParaRPr lang="en-US" sz="2000" dirty="0"/>
          </a:p>
          <a:p>
            <a:endParaRPr lang="en-US" sz="2000" dirty="0" smtClean="0"/>
          </a:p>
          <a:p>
            <a:r>
              <a:rPr lang="en-US" sz="2400" i="1" dirty="0" smtClean="0">
                <a:solidFill>
                  <a:srgbClr val="0000FF"/>
                </a:solidFill>
              </a:rPr>
              <a:t>Concordance</a:t>
            </a:r>
            <a:r>
              <a:rPr lang="en-US" sz="2400" dirty="0" smtClean="0"/>
              <a:t> </a:t>
            </a:r>
            <a:r>
              <a:rPr lang="en-US" sz="2400" dirty="0"/>
              <a:t>(agreement between persons</a:t>
            </a:r>
            <a:r>
              <a:rPr lang="en-US" sz="2400" dirty="0" smtClean="0"/>
              <a:t>)</a:t>
            </a:r>
            <a:r>
              <a:rPr lang="en-US" sz="2400" dirty="0"/>
              <a:t> </a:t>
            </a:r>
            <a:endParaRPr lang="en-US" sz="2400" dirty="0" smtClean="0"/>
          </a:p>
          <a:p>
            <a:pPr lvl="1"/>
            <a:r>
              <a:rPr lang="en-US" sz="2000" dirty="0" smtClean="0"/>
              <a:t>suggests </a:t>
            </a:r>
            <a:r>
              <a:rPr lang="en-US" sz="2000" dirty="0"/>
              <a:t>an equal partnership between patient and healthcare provider </a:t>
            </a:r>
            <a:r>
              <a:rPr lang="en-US" sz="2000" dirty="0" smtClean="0"/>
              <a:t>i.e. joint </a:t>
            </a:r>
            <a:r>
              <a:rPr lang="en-US" sz="2000" dirty="0"/>
              <a:t>decision </a:t>
            </a:r>
            <a:r>
              <a:rPr lang="en-US" sz="2000" dirty="0" smtClean="0"/>
              <a:t>making</a:t>
            </a:r>
            <a:endParaRPr lang="en-US" sz="2000" dirty="0"/>
          </a:p>
        </p:txBody>
      </p:sp>
    </p:spTree>
    <p:extLst>
      <p:ext uri="{BB962C8B-B14F-4D97-AF65-F5344CB8AC3E}">
        <p14:creationId xmlns:p14="http://schemas.microsoft.com/office/powerpoint/2010/main" val="358183515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4"/>
          <p:cNvSpPr>
            <a:spLocks noGrp="1"/>
          </p:cNvSpPr>
          <p:nvPr>
            <p:ph type="title"/>
          </p:nvPr>
        </p:nvSpPr>
        <p:spPr>
          <a:xfrm>
            <a:off x="301625" y="228600"/>
            <a:ext cx="8534400" cy="758825"/>
          </a:xfrm>
        </p:spPr>
        <p:txBody>
          <a:bodyPr/>
          <a:lstStyle/>
          <a:p>
            <a:pPr eaLnBrk="1" hangingPunct="1"/>
            <a:r>
              <a:rPr lang="en-GB" b="1" dirty="0">
                <a:solidFill>
                  <a:srgbClr val="6B6BCF"/>
                </a:solidFill>
                <a:latin typeface="Arial" charset="0"/>
              </a:rPr>
              <a:t>W</a:t>
            </a:r>
            <a:r>
              <a:rPr lang="en-GB" b="1" dirty="0" smtClean="0">
                <a:solidFill>
                  <a:srgbClr val="6B6BCF"/>
                </a:solidFill>
                <a:latin typeface="Arial" charset="0"/>
              </a:rPr>
              <a:t>hat do we know about non-concordance? </a:t>
            </a:r>
            <a:endParaRPr lang="en-IE" dirty="0">
              <a:latin typeface="Georgia" charset="0"/>
            </a:endParaRPr>
          </a:p>
        </p:txBody>
      </p:sp>
      <p:sp>
        <p:nvSpPr>
          <p:cNvPr id="21507" name="Content Placeholder 5"/>
          <p:cNvSpPr>
            <a:spLocks noGrp="1"/>
          </p:cNvSpPr>
          <p:nvPr>
            <p:ph sz="half" idx="1"/>
          </p:nvPr>
        </p:nvSpPr>
        <p:spPr>
          <a:xfrm>
            <a:off x="301625" y="1341438"/>
            <a:ext cx="4038600" cy="5111750"/>
          </a:xfrm>
        </p:spPr>
        <p:txBody>
          <a:bodyPr/>
          <a:lstStyle/>
          <a:p>
            <a:pPr eaLnBrk="1" hangingPunct="1">
              <a:buFont typeface="Wingdings 2" pitchFamily="18" charset="2"/>
              <a:buChar char=""/>
              <a:defRPr/>
            </a:pPr>
            <a:r>
              <a:rPr lang="en-IE" sz="2200" dirty="0" smtClean="0">
                <a:ea typeface="+mn-ea"/>
              </a:rPr>
              <a:t>Not specific to disease type</a:t>
            </a:r>
          </a:p>
          <a:p>
            <a:pPr marL="0" indent="0" eaLnBrk="1" hangingPunct="1">
              <a:buFont typeface="Wingdings 2" pitchFamily="18" charset="2"/>
              <a:buNone/>
              <a:defRPr/>
            </a:pPr>
            <a:endParaRPr lang="en-IE" sz="2200" dirty="0" smtClean="0">
              <a:ea typeface="+mn-ea"/>
            </a:endParaRPr>
          </a:p>
          <a:p>
            <a:pPr eaLnBrk="1" hangingPunct="1">
              <a:buFont typeface="Wingdings 2" pitchFamily="18" charset="2"/>
              <a:buChar char=""/>
              <a:defRPr/>
            </a:pPr>
            <a:r>
              <a:rPr lang="en-IE" sz="2200" dirty="0" smtClean="0">
                <a:ea typeface="+mn-ea"/>
              </a:rPr>
              <a:t>Not significantly related to gender, intelligence, education, occupation, income or ethnicity</a:t>
            </a:r>
          </a:p>
          <a:p>
            <a:pPr marL="0" indent="0" eaLnBrk="1" hangingPunct="1">
              <a:buFont typeface="Wingdings 2" pitchFamily="18" charset="2"/>
              <a:buNone/>
              <a:defRPr/>
            </a:pPr>
            <a:endParaRPr lang="en-IE" sz="2200" dirty="0" smtClean="0">
              <a:ea typeface="+mn-ea"/>
            </a:endParaRPr>
          </a:p>
          <a:p>
            <a:pPr eaLnBrk="1" hangingPunct="1">
              <a:buFont typeface="Wingdings 2" pitchFamily="18" charset="2"/>
              <a:buChar char=""/>
              <a:defRPr/>
            </a:pPr>
            <a:r>
              <a:rPr lang="en-IE" sz="2200" dirty="0" smtClean="0">
                <a:ea typeface="+mn-ea"/>
              </a:rPr>
              <a:t>Not consistent over time, or for individuals</a:t>
            </a:r>
          </a:p>
          <a:p>
            <a:pPr marL="0" indent="0" eaLnBrk="1" hangingPunct="1">
              <a:buFont typeface="Wingdings 2" pitchFamily="18" charset="2"/>
              <a:buNone/>
              <a:defRPr/>
            </a:pPr>
            <a:endParaRPr lang="en-IE" sz="2200" dirty="0" smtClean="0">
              <a:ea typeface="+mn-ea"/>
            </a:endParaRPr>
          </a:p>
          <a:p>
            <a:pPr eaLnBrk="1" hangingPunct="1">
              <a:buFont typeface="Wingdings 2" pitchFamily="18" charset="2"/>
              <a:buChar char=""/>
              <a:defRPr/>
            </a:pPr>
            <a:r>
              <a:rPr lang="en-IE" sz="2200" dirty="0" smtClean="0">
                <a:ea typeface="+mn-ea"/>
              </a:rPr>
              <a:t>Not easily fixed by reminding people, informing people, instructing people or scaring people</a:t>
            </a:r>
          </a:p>
          <a:p>
            <a:pPr eaLnBrk="1" hangingPunct="1">
              <a:buFont typeface="Wingdings 2" pitchFamily="18" charset="2"/>
              <a:buChar char=""/>
              <a:defRPr/>
            </a:pPr>
            <a:endParaRPr lang="en-IE" sz="2200" dirty="0" smtClean="0">
              <a:ea typeface="+mn-ea"/>
            </a:endParaRPr>
          </a:p>
        </p:txBody>
      </p:sp>
      <p:pic>
        <p:nvPicPr>
          <p:cNvPr id="28675" name="Content Placeholder 9" descr="diabetes cartoon.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32363" y="1557338"/>
            <a:ext cx="3816350" cy="4464050"/>
          </a:xfrm>
        </p:spPr>
      </p:pic>
    </p:spTree>
    <p:extLst>
      <p:ext uri="{BB962C8B-B14F-4D97-AF65-F5344CB8AC3E}">
        <p14:creationId xmlns:p14="http://schemas.microsoft.com/office/powerpoint/2010/main" val="11661301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endParaRPr lang="en-US" dirty="0">
              <a:latin typeface="Arial" charset="0"/>
            </a:endParaRPr>
          </a:p>
        </p:txBody>
      </p:sp>
      <p:sp>
        <p:nvSpPr>
          <p:cNvPr id="12291" name="Rectangle 3"/>
          <p:cNvSpPr>
            <a:spLocks noGrp="1" noChangeArrowheads="1"/>
          </p:cNvSpPr>
          <p:nvPr>
            <p:ph type="body" idx="1"/>
          </p:nvPr>
        </p:nvSpPr>
        <p:spPr/>
        <p:txBody>
          <a:bodyPr/>
          <a:lstStyle/>
          <a:p>
            <a:pPr>
              <a:buFontTx/>
              <a:buNone/>
            </a:pPr>
            <a:r>
              <a:rPr lang="en-US" dirty="0">
                <a:latin typeface="Arial" charset="0"/>
              </a:rPr>
              <a:t>“ </a:t>
            </a:r>
            <a:r>
              <a:rPr lang="en-US" i="1" dirty="0">
                <a:latin typeface="Arial" charset="0"/>
              </a:rPr>
              <a:t>Drugs don't work in patients who don't take them “</a:t>
            </a:r>
          </a:p>
          <a:p>
            <a:pPr>
              <a:buFontTx/>
              <a:buNone/>
            </a:pPr>
            <a:r>
              <a:rPr lang="en-US" sz="2400" dirty="0">
                <a:latin typeface="Arial" charset="0"/>
              </a:rPr>
              <a:t> ( C. Everett Koop, M.D. US Surgeon General , 1981-9 )</a:t>
            </a:r>
          </a:p>
          <a:p>
            <a:pPr>
              <a:buFontTx/>
              <a:buNone/>
            </a:pPr>
            <a:endParaRPr lang="en-US" sz="2400" dirty="0">
              <a:latin typeface="Arial" charset="0"/>
            </a:endParaRPr>
          </a:p>
          <a:p>
            <a:pPr>
              <a:buFontTx/>
              <a:buNone/>
            </a:pPr>
            <a:endParaRPr lang="en-US" sz="2400" dirty="0">
              <a:latin typeface="Arial" charset="0"/>
            </a:endParaRPr>
          </a:p>
        </p:txBody>
      </p:sp>
      <p:pic>
        <p:nvPicPr>
          <p:cNvPr id="12292" name="Picture 5" descr="[C. Everett Koop]. [1980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4005263"/>
            <a:ext cx="173355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480728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302636718"/>
              </p:ext>
            </p:extLst>
          </p:nvPr>
        </p:nvGraphicFramePr>
        <p:xfrm>
          <a:off x="5220072" y="0"/>
          <a:ext cx="3816424" cy="2924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107504" y="2852936"/>
            <a:ext cx="8568952" cy="3693319"/>
          </a:xfrm>
          <a:prstGeom prst="rect">
            <a:avLst/>
          </a:prstGeom>
        </p:spPr>
        <p:txBody>
          <a:bodyPr wrap="square">
            <a:spAutoFit/>
          </a:bodyPr>
          <a:lstStyle/>
          <a:p>
            <a:endParaRPr lang="en-US" dirty="0" smtClean="0"/>
          </a:p>
          <a:p>
            <a:r>
              <a:rPr lang="en-US" dirty="0" err="1" smtClean="0"/>
              <a:t>Kiley</a:t>
            </a:r>
            <a:r>
              <a:rPr lang="en-US" dirty="0" smtClean="0"/>
              <a:t> et al </a:t>
            </a:r>
            <a:r>
              <a:rPr lang="en-US" baseline="30000" dirty="0" smtClean="0"/>
              <a:t>1993</a:t>
            </a:r>
            <a:r>
              <a:rPr lang="en-US" dirty="0" smtClean="0"/>
              <a:t> 105 </a:t>
            </a:r>
            <a:r>
              <a:rPr lang="en-US" dirty="0"/>
              <a:t>renal transplant recipients followed </a:t>
            </a:r>
            <a:r>
              <a:rPr lang="en-US" dirty="0" smtClean="0"/>
              <a:t>x18 months min</a:t>
            </a:r>
          </a:p>
          <a:p>
            <a:endParaRPr lang="en-US" dirty="0" smtClean="0"/>
          </a:p>
          <a:p>
            <a:r>
              <a:rPr lang="en-US" dirty="0" smtClean="0"/>
              <a:t>Concordance determined </a:t>
            </a:r>
            <a:r>
              <a:rPr lang="en-US" dirty="0"/>
              <a:t>by </a:t>
            </a:r>
            <a:endParaRPr lang="en-US" dirty="0" smtClean="0"/>
          </a:p>
          <a:p>
            <a:r>
              <a:rPr lang="en-US" dirty="0" smtClean="0"/>
              <a:t>	cyclosporine </a:t>
            </a:r>
            <a:r>
              <a:rPr lang="en-US" dirty="0"/>
              <a:t>whole blood levels &gt; 30 </a:t>
            </a:r>
            <a:r>
              <a:rPr lang="en-US" dirty="0" err="1"/>
              <a:t>ng</a:t>
            </a:r>
            <a:r>
              <a:rPr lang="en-US" dirty="0"/>
              <a:t>/mL, </a:t>
            </a:r>
            <a:endParaRPr lang="en-US" dirty="0" smtClean="0"/>
          </a:p>
          <a:p>
            <a:r>
              <a:rPr lang="en-US" dirty="0" smtClean="0"/>
              <a:t>	maintenance </a:t>
            </a:r>
            <a:r>
              <a:rPr lang="en-US" dirty="0"/>
              <a:t>of ideal body weight (&lt; 20% gain), and </a:t>
            </a:r>
            <a:endParaRPr lang="en-US" dirty="0" smtClean="0"/>
          </a:p>
          <a:p>
            <a:r>
              <a:rPr lang="en-US" dirty="0" smtClean="0"/>
              <a:t>	percentage </a:t>
            </a:r>
            <a:r>
              <a:rPr lang="en-US" dirty="0"/>
              <a:t>of missed clinic visits (&lt; 20%). </a:t>
            </a:r>
            <a:endParaRPr lang="en-US" dirty="0" smtClean="0"/>
          </a:p>
          <a:p>
            <a:endParaRPr lang="en-US" dirty="0"/>
          </a:p>
          <a:p>
            <a:r>
              <a:rPr lang="en-US" dirty="0" smtClean="0"/>
              <a:t>Four </a:t>
            </a:r>
            <a:r>
              <a:rPr lang="en-US" dirty="0"/>
              <a:t>groups </a:t>
            </a:r>
            <a:r>
              <a:rPr lang="en-US" dirty="0" smtClean="0"/>
              <a:t>identified</a:t>
            </a:r>
            <a:r>
              <a:rPr lang="en-US" dirty="0"/>
              <a:t>: </a:t>
            </a:r>
            <a:endParaRPr lang="en-US" dirty="0" smtClean="0"/>
          </a:p>
          <a:p>
            <a:r>
              <a:rPr lang="en-US" dirty="0" smtClean="0"/>
              <a:t>(</a:t>
            </a:r>
            <a:r>
              <a:rPr lang="en-US" dirty="0"/>
              <a:t>1) overall concordant (n = 25), </a:t>
            </a:r>
            <a:endParaRPr lang="en-US" dirty="0" smtClean="0"/>
          </a:p>
          <a:p>
            <a:r>
              <a:rPr lang="en-US" dirty="0" smtClean="0"/>
              <a:t>(</a:t>
            </a:r>
            <a:r>
              <a:rPr lang="en-US" dirty="0"/>
              <a:t>2) </a:t>
            </a:r>
            <a:r>
              <a:rPr lang="en-US" dirty="0" err="1"/>
              <a:t>nonconcordant</a:t>
            </a:r>
            <a:r>
              <a:rPr lang="en-US" dirty="0"/>
              <a:t> with </a:t>
            </a:r>
            <a:r>
              <a:rPr lang="en-US" i="1" dirty="0"/>
              <a:t>diet</a:t>
            </a:r>
            <a:r>
              <a:rPr lang="en-US" dirty="0"/>
              <a:t> (n = 29, females more likely), </a:t>
            </a:r>
            <a:endParaRPr lang="en-US" dirty="0" smtClean="0"/>
          </a:p>
          <a:p>
            <a:r>
              <a:rPr lang="en-US" dirty="0" smtClean="0"/>
              <a:t>(</a:t>
            </a:r>
            <a:r>
              <a:rPr lang="en-US" dirty="0"/>
              <a:t>3) </a:t>
            </a:r>
            <a:r>
              <a:rPr lang="en-US" dirty="0" err="1"/>
              <a:t>nonconcordant</a:t>
            </a:r>
            <a:r>
              <a:rPr lang="en-US" dirty="0"/>
              <a:t> with </a:t>
            </a:r>
            <a:r>
              <a:rPr lang="en-US" i="1" dirty="0"/>
              <a:t>medication</a:t>
            </a:r>
            <a:r>
              <a:rPr lang="en-US" dirty="0"/>
              <a:t> (n = 27, males more likely</a:t>
            </a:r>
            <a:r>
              <a:rPr lang="en-US" dirty="0" smtClean="0"/>
              <a:t>)</a:t>
            </a:r>
          </a:p>
          <a:p>
            <a:r>
              <a:rPr lang="en-US" dirty="0" smtClean="0"/>
              <a:t>(</a:t>
            </a:r>
            <a:r>
              <a:rPr lang="en-US" dirty="0"/>
              <a:t>4) overall </a:t>
            </a:r>
            <a:r>
              <a:rPr lang="en-US" dirty="0" err="1"/>
              <a:t>nonconcordant</a:t>
            </a:r>
            <a:r>
              <a:rPr lang="en-US" dirty="0"/>
              <a:t> (n = 29</a:t>
            </a:r>
            <a:r>
              <a:rPr lang="en-US" dirty="0" smtClean="0"/>
              <a:t>) </a:t>
            </a:r>
            <a:endParaRPr lang="en-US" dirty="0"/>
          </a:p>
        </p:txBody>
      </p:sp>
    </p:spTree>
    <p:extLst>
      <p:ext uri="{BB962C8B-B14F-4D97-AF65-F5344CB8AC3E}">
        <p14:creationId xmlns:p14="http://schemas.microsoft.com/office/powerpoint/2010/main" val="3263808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1026"/>
          <p:cNvSpPr>
            <a:spLocks noChangeArrowheads="1"/>
          </p:cNvSpPr>
          <p:nvPr/>
        </p:nvSpPr>
        <p:spPr bwMode="auto">
          <a:xfrm>
            <a:off x="395536" y="4509120"/>
            <a:ext cx="8147050" cy="1143000"/>
          </a:xfrm>
          <a:prstGeom prst="rect">
            <a:avLst/>
          </a:prstGeom>
          <a:solidFill>
            <a:srgbClr val="030240"/>
          </a:solidFill>
          <a:ln>
            <a:noFill/>
          </a:ln>
          <a:effectLst>
            <a:outerShdw blurRad="63500" algn="ctr" rotWithShape="0">
              <a:srgbClr val="000000">
                <a:alpha val="7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algn="ctr">
              <a:lnSpc>
                <a:spcPct val="80000"/>
              </a:lnSpc>
              <a:spcBef>
                <a:spcPct val="20000"/>
              </a:spcBef>
              <a:tabLst>
                <a:tab pos="3429000" algn="l"/>
              </a:tabLst>
              <a:defRPr/>
            </a:pPr>
            <a:r>
              <a:rPr lang="en-GB" sz="3400" dirty="0">
                <a:solidFill>
                  <a:schemeClr val="bg1"/>
                </a:solidFill>
                <a:latin typeface="Arial" pitchFamily="34" charset="0"/>
                <a:ea typeface="+mn-ea"/>
              </a:rPr>
              <a:t>Most patients will be non</a:t>
            </a:r>
            <a:r>
              <a:rPr lang="en-GB" sz="3400" dirty="0" smtClean="0">
                <a:solidFill>
                  <a:schemeClr val="bg1"/>
                </a:solidFill>
                <a:latin typeface="Arial" pitchFamily="34" charset="0"/>
                <a:ea typeface="+mn-ea"/>
              </a:rPr>
              <a:t>-concordant</a:t>
            </a:r>
            <a:endParaRPr lang="en-GB" sz="3400" dirty="0">
              <a:solidFill>
                <a:schemeClr val="bg1"/>
              </a:solidFill>
              <a:latin typeface="Arial" pitchFamily="34" charset="0"/>
              <a:ea typeface="+mn-ea"/>
            </a:endParaRPr>
          </a:p>
          <a:p>
            <a:pPr algn="ctr">
              <a:lnSpc>
                <a:spcPct val="80000"/>
              </a:lnSpc>
              <a:spcBef>
                <a:spcPct val="20000"/>
              </a:spcBef>
              <a:tabLst>
                <a:tab pos="3429000" algn="l"/>
              </a:tabLst>
              <a:defRPr/>
            </a:pPr>
            <a:r>
              <a:rPr lang="en-GB" sz="3400" dirty="0">
                <a:solidFill>
                  <a:schemeClr val="bg1"/>
                </a:solidFill>
                <a:latin typeface="Arial" pitchFamily="34" charset="0"/>
                <a:ea typeface="+mn-ea"/>
              </a:rPr>
              <a:t>some of the time </a:t>
            </a:r>
            <a:br>
              <a:rPr lang="en-GB" sz="3400" dirty="0">
                <a:solidFill>
                  <a:schemeClr val="bg1"/>
                </a:solidFill>
                <a:latin typeface="Arial" pitchFamily="34" charset="0"/>
                <a:ea typeface="+mn-ea"/>
              </a:rPr>
            </a:br>
            <a:endParaRPr lang="en-GB" sz="3400" dirty="0">
              <a:solidFill>
                <a:schemeClr val="bg1"/>
              </a:solidFill>
              <a:latin typeface="Arial" pitchFamily="34" charset="0"/>
              <a:ea typeface="+mn-ea"/>
            </a:endParaRPr>
          </a:p>
        </p:txBody>
      </p:sp>
      <p:sp>
        <p:nvSpPr>
          <p:cNvPr id="1029" name="Rectangle 1027"/>
          <p:cNvSpPr>
            <a:spLocks noChangeArrowheads="1"/>
          </p:cNvSpPr>
          <p:nvPr/>
        </p:nvSpPr>
        <p:spPr bwMode="auto">
          <a:xfrm>
            <a:off x="1548737" y="373063"/>
            <a:ext cx="6046527" cy="70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algn="ctr" latinLnBrk="1"/>
            <a:r>
              <a:rPr lang="en-GB" sz="4000" b="1" dirty="0" smtClean="0">
                <a:solidFill>
                  <a:srgbClr val="6B6BCF"/>
                </a:solidFill>
                <a:latin typeface="Arial" charset="0"/>
              </a:rPr>
              <a:t>Concordance rates vary</a:t>
            </a:r>
            <a:endParaRPr lang="en-GB" sz="4000" dirty="0">
              <a:solidFill>
                <a:schemeClr val="tx2"/>
              </a:solidFill>
            </a:endParaRPr>
          </a:p>
        </p:txBody>
      </p:sp>
      <p:sp>
        <p:nvSpPr>
          <p:cNvPr id="1030" name="Rectangle 1030"/>
          <p:cNvSpPr>
            <a:spLocks noChangeArrowheads="1"/>
          </p:cNvSpPr>
          <p:nvPr/>
        </p:nvSpPr>
        <p:spPr bwMode="auto">
          <a:xfrm>
            <a:off x="539552" y="1484784"/>
            <a:ext cx="5993011"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marL="342900" indent="-342900" latinLnBrk="1">
              <a:buFont typeface="Arial"/>
              <a:buChar char="•"/>
            </a:pPr>
            <a:r>
              <a:rPr lang="en-GB" sz="2000" dirty="0"/>
              <a:t>Between patients</a:t>
            </a:r>
          </a:p>
        </p:txBody>
      </p:sp>
      <p:sp>
        <p:nvSpPr>
          <p:cNvPr id="1031" name="Rectangle 1031"/>
          <p:cNvSpPr>
            <a:spLocks noChangeArrowheads="1"/>
          </p:cNvSpPr>
          <p:nvPr/>
        </p:nvSpPr>
        <p:spPr bwMode="auto">
          <a:xfrm>
            <a:off x="539553" y="1916833"/>
            <a:ext cx="7488831" cy="70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marL="342900" indent="-342900" latinLnBrk="1">
              <a:buFont typeface="Arial"/>
              <a:buChar char="•"/>
            </a:pPr>
            <a:r>
              <a:rPr lang="en-GB" sz="2000" dirty="0"/>
              <a:t>Within the same patient </a:t>
            </a:r>
            <a:r>
              <a:rPr lang="en-GB" sz="2000" dirty="0" smtClean="0"/>
              <a:t>over </a:t>
            </a:r>
            <a:r>
              <a:rPr lang="en-GB" sz="2000" dirty="0"/>
              <a:t>time and </a:t>
            </a:r>
            <a:r>
              <a:rPr lang="en-GB" sz="2000" dirty="0" smtClean="0"/>
              <a:t>across treatments</a:t>
            </a:r>
          </a:p>
          <a:p>
            <a:pPr latinLnBrk="1"/>
            <a:endParaRPr lang="en-GB" sz="2000" dirty="0"/>
          </a:p>
        </p:txBody>
      </p:sp>
      <p:sp>
        <p:nvSpPr>
          <p:cNvPr id="3" name="Rectangle 2"/>
          <p:cNvSpPr/>
          <p:nvPr/>
        </p:nvSpPr>
        <p:spPr>
          <a:xfrm>
            <a:off x="467544" y="2969391"/>
            <a:ext cx="7848872" cy="1477328"/>
          </a:xfrm>
          <a:prstGeom prst="rect">
            <a:avLst/>
          </a:prstGeom>
        </p:spPr>
        <p:txBody>
          <a:bodyPr wrap="square">
            <a:spAutoFit/>
          </a:bodyPr>
          <a:lstStyle/>
          <a:p>
            <a:r>
              <a:rPr lang="en-GB" dirty="0" smtClean="0"/>
              <a:t>Thus </a:t>
            </a:r>
            <a:r>
              <a:rPr lang="en-GB" dirty="0"/>
              <a:t>it is much more accurate to view </a:t>
            </a:r>
            <a:r>
              <a:rPr lang="en-GB" dirty="0" smtClean="0"/>
              <a:t>non-concordance </a:t>
            </a:r>
            <a:r>
              <a:rPr lang="en-GB" dirty="0"/>
              <a:t>as a behaviour which most people engage in some of the time, rather </a:t>
            </a:r>
            <a:r>
              <a:rPr lang="en-GB" dirty="0" smtClean="0"/>
              <a:t>than stable </a:t>
            </a:r>
            <a:r>
              <a:rPr lang="en-GB" dirty="0"/>
              <a:t>characteristics of the </a:t>
            </a:r>
            <a:r>
              <a:rPr lang="ja-JP" altLang="en-GB" dirty="0"/>
              <a:t>“</a:t>
            </a:r>
            <a:r>
              <a:rPr lang="en-GB" dirty="0"/>
              <a:t>non</a:t>
            </a:r>
            <a:r>
              <a:rPr lang="en-GB" dirty="0" smtClean="0"/>
              <a:t>-concordant </a:t>
            </a:r>
            <a:r>
              <a:rPr lang="en-GB" dirty="0"/>
              <a:t>patient</a:t>
            </a:r>
            <a:r>
              <a:rPr lang="ja-JP" altLang="en-GB" dirty="0" smtClean="0"/>
              <a:t>”</a:t>
            </a:r>
            <a:endParaRPr lang="en-GB" altLang="ja-JP" dirty="0" smtClean="0"/>
          </a:p>
          <a:p>
            <a:endParaRPr lang="en-GB" altLang="ja-JP" dirty="0" smtClean="0"/>
          </a:p>
          <a:p>
            <a:r>
              <a:rPr lang="en-GB" dirty="0" smtClean="0"/>
              <a:t>Hotspots </a:t>
            </a:r>
            <a:r>
              <a:rPr lang="en-GB" dirty="0" err="1" smtClean="0"/>
              <a:t>eg</a:t>
            </a:r>
            <a:r>
              <a:rPr lang="en-GB" dirty="0" smtClean="0"/>
              <a:t> adolescence/transition</a:t>
            </a:r>
            <a:endParaRPr lang="en-GB" dirty="0"/>
          </a:p>
        </p:txBody>
      </p:sp>
    </p:spTree>
    <p:extLst>
      <p:ext uri="{BB962C8B-B14F-4D97-AF65-F5344CB8AC3E}">
        <p14:creationId xmlns:p14="http://schemas.microsoft.com/office/powerpoint/2010/main" val="1902741057"/>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02786"/>
                                        </p:tgtEl>
                                        <p:attrNameLst>
                                          <p:attrName>style.visibility</p:attrName>
                                        </p:attrNameLst>
                                      </p:cBhvr>
                                      <p:to>
                                        <p:strVal val="visible"/>
                                      </p:to>
                                    </p:set>
                                    <p:animEffect transition="in" filter="box(out)">
                                      <p:cBhvr>
                                        <p:cTn id="7" dur="500"/>
                                        <p:tgtEl>
                                          <p:spTgt spid="502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78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a:xfrm>
            <a:off x="301625" y="228600"/>
            <a:ext cx="8534400" cy="896938"/>
          </a:xfrm>
        </p:spPr>
        <p:txBody>
          <a:bodyPr/>
          <a:lstStyle/>
          <a:p>
            <a:pPr eaLnBrk="1" hangingPunct="1"/>
            <a:r>
              <a:rPr lang="en-GB" sz="2900" dirty="0" smtClean="0">
                <a:latin typeface="Georgia" charset="0"/>
              </a:rPr>
              <a:t>Our patients</a:t>
            </a:r>
            <a:endParaRPr lang="en-GB" sz="2900" dirty="0">
              <a:latin typeface="Georgia" charset="0"/>
            </a:endParaRPr>
          </a:p>
        </p:txBody>
      </p:sp>
      <p:sp>
        <p:nvSpPr>
          <p:cNvPr id="19458" name="Rectangle 3"/>
          <p:cNvSpPr>
            <a:spLocks noGrp="1"/>
          </p:cNvSpPr>
          <p:nvPr>
            <p:ph type="body" idx="4294967295"/>
          </p:nvPr>
        </p:nvSpPr>
        <p:spPr>
          <a:xfrm>
            <a:off x="301625" y="1524000"/>
            <a:ext cx="8534400" cy="4857750"/>
          </a:xfrm>
        </p:spPr>
        <p:txBody>
          <a:bodyPr/>
          <a:lstStyle/>
          <a:p>
            <a:pPr eaLnBrk="1" hangingPunct="1"/>
            <a:endParaRPr lang="en-GB" dirty="0">
              <a:latin typeface="Georgia" charset="0"/>
            </a:endParaRPr>
          </a:p>
        </p:txBody>
      </p:sp>
      <p:pic>
        <p:nvPicPr>
          <p:cNvPr id="19459" name="Picture 4" descr="downlo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557338"/>
            <a:ext cx="467677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5" descr="download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2492375"/>
            <a:ext cx="47720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6" descr="I Cannot Affo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8538" y="3429000"/>
            <a:ext cx="4824412"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7" descr="I Do Not Fe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8038" y="4365625"/>
            <a:ext cx="427513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8" descr="I Do Not Wan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4663" y="5516563"/>
            <a:ext cx="4654550"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038294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descr="AHB_Credentials_AW_slides Lucia-2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838" y="0"/>
            <a:ext cx="8950325" cy="76771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val="88935705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332657"/>
            <a:ext cx="9144000" cy="5184576"/>
          </a:xfrm>
        </p:spPr>
        <p:txBody>
          <a:bodyPr/>
          <a:lstStyle/>
          <a:p>
            <a:r>
              <a:rPr lang="en-GB" sz="2800" dirty="0"/>
              <a:t>Poor HCP-Patient Communication</a:t>
            </a:r>
          </a:p>
          <a:p>
            <a:r>
              <a:rPr lang="en-GB" sz="2800" dirty="0"/>
              <a:t>Low patient satisfaction </a:t>
            </a:r>
            <a:r>
              <a:rPr lang="en-GB" sz="2800" dirty="0" smtClean="0"/>
              <a:t>+/- recall</a:t>
            </a:r>
            <a:endParaRPr lang="en-GB" sz="2800" dirty="0"/>
          </a:p>
          <a:p>
            <a:r>
              <a:rPr lang="en-GB" sz="2800" dirty="0" smtClean="0"/>
              <a:t>Cognitive difficulties</a:t>
            </a:r>
          </a:p>
          <a:p>
            <a:pPr lvl="1"/>
            <a:r>
              <a:rPr lang="en-GB" sz="2400" dirty="0" smtClean="0"/>
              <a:t>Problems </a:t>
            </a:r>
            <a:r>
              <a:rPr lang="en-GB" sz="2400" dirty="0"/>
              <a:t>in planning/executive </a:t>
            </a:r>
            <a:r>
              <a:rPr lang="en-GB" sz="2400" dirty="0" smtClean="0"/>
              <a:t>function or prospective memory</a:t>
            </a:r>
          </a:p>
          <a:p>
            <a:r>
              <a:rPr lang="en-GB" sz="2800" dirty="0" smtClean="0"/>
              <a:t>Financial </a:t>
            </a:r>
            <a:r>
              <a:rPr lang="en-GB" sz="2800" dirty="0"/>
              <a:t>or other </a:t>
            </a:r>
            <a:r>
              <a:rPr lang="en-GB" sz="2800" dirty="0" smtClean="0"/>
              <a:t>barriers</a:t>
            </a:r>
          </a:p>
          <a:p>
            <a:endParaRPr lang="en-GB" sz="2400" dirty="0"/>
          </a:p>
          <a:p>
            <a:pPr marL="0" indent="0" algn="ctr">
              <a:buNone/>
            </a:pPr>
            <a:r>
              <a:rPr lang="en-GB" sz="2400" dirty="0"/>
              <a:t>Patients know what to do &amp; how </a:t>
            </a:r>
            <a:endParaRPr lang="en-GB" sz="2400" dirty="0" smtClean="0"/>
          </a:p>
          <a:p>
            <a:pPr marL="0" indent="0" algn="ctr">
              <a:buNone/>
            </a:pPr>
            <a:r>
              <a:rPr lang="en-GB" sz="2400" dirty="0" smtClean="0"/>
              <a:t>BUT </a:t>
            </a:r>
            <a:r>
              <a:rPr lang="en-GB" sz="2400" dirty="0"/>
              <a:t>are reluctant </a:t>
            </a:r>
            <a:r>
              <a:rPr lang="en-GB" sz="2400" dirty="0" smtClean="0"/>
              <a:t>because</a:t>
            </a:r>
          </a:p>
          <a:p>
            <a:pPr marL="0" indent="0" algn="ctr">
              <a:buNone/>
            </a:pPr>
            <a:endParaRPr lang="en-GB" sz="2000" dirty="0" smtClean="0"/>
          </a:p>
          <a:p>
            <a:pPr marL="0" indent="0" algn="ctr">
              <a:buNone/>
            </a:pPr>
            <a:endParaRPr lang="en-GB" sz="1200" dirty="0"/>
          </a:p>
          <a:p>
            <a:r>
              <a:rPr lang="en-GB" dirty="0">
                <a:solidFill>
                  <a:schemeClr val="accent2">
                    <a:lumMod val="60000"/>
                    <a:lumOff val="40000"/>
                  </a:schemeClr>
                </a:solidFill>
              </a:rPr>
              <a:t>TREATMENT </a:t>
            </a:r>
            <a:r>
              <a:rPr lang="en-GB" dirty="0" smtClean="0">
                <a:solidFill>
                  <a:schemeClr val="accent2">
                    <a:lumMod val="60000"/>
                    <a:lumOff val="40000"/>
                  </a:schemeClr>
                </a:solidFill>
              </a:rPr>
              <a:t>DOESN’T </a:t>
            </a:r>
            <a:r>
              <a:rPr lang="en-GB" dirty="0">
                <a:solidFill>
                  <a:schemeClr val="accent2">
                    <a:lumMod val="60000"/>
                    <a:lumOff val="40000"/>
                  </a:schemeClr>
                </a:solidFill>
              </a:rPr>
              <a:t>MAKE </a:t>
            </a:r>
            <a:r>
              <a:rPr lang="en-GB" dirty="0" smtClean="0">
                <a:solidFill>
                  <a:schemeClr val="accent2">
                    <a:lumMod val="60000"/>
                    <a:lumOff val="40000"/>
                  </a:schemeClr>
                </a:solidFill>
              </a:rPr>
              <a:t>SENSE +/</a:t>
            </a:r>
            <a:r>
              <a:rPr lang="en-GB" dirty="0" smtClean="0">
                <a:solidFill>
                  <a:schemeClr val="accent2">
                    <a:lumMod val="60000"/>
                    <a:lumOff val="40000"/>
                  </a:schemeClr>
                </a:solidFill>
              </a:rPr>
              <a:t>or</a:t>
            </a:r>
          </a:p>
          <a:p>
            <a:endParaRPr lang="en-GB" sz="2000" dirty="0">
              <a:solidFill>
                <a:schemeClr val="accent2">
                  <a:lumMod val="60000"/>
                  <a:lumOff val="40000"/>
                </a:schemeClr>
              </a:solidFill>
            </a:endParaRPr>
          </a:p>
          <a:p>
            <a:r>
              <a:rPr lang="en-GB" dirty="0" smtClean="0">
                <a:solidFill>
                  <a:schemeClr val="accent2">
                    <a:lumMod val="60000"/>
                    <a:lumOff val="40000"/>
                  </a:schemeClr>
                </a:solidFill>
              </a:rPr>
              <a:t>WORRIES</a:t>
            </a:r>
            <a:r>
              <a:rPr lang="en-GB" dirty="0">
                <a:solidFill>
                  <a:schemeClr val="accent2">
                    <a:lumMod val="60000"/>
                    <a:lumOff val="40000"/>
                  </a:schemeClr>
                </a:solidFill>
              </a:rPr>
              <a:t>/CONCERNS ABOUT TREATMENT</a:t>
            </a:r>
          </a:p>
          <a:p>
            <a:endParaRPr lang="en-US" dirty="0"/>
          </a:p>
          <a:p>
            <a:endParaRPr lang="en-US" dirty="0"/>
          </a:p>
        </p:txBody>
      </p:sp>
    </p:spTree>
    <p:extLst>
      <p:ext uri="{BB962C8B-B14F-4D97-AF65-F5344CB8AC3E}">
        <p14:creationId xmlns:p14="http://schemas.microsoft.com/office/powerpoint/2010/main" val="84303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IE" dirty="0" smtClean="0">
                <a:ea typeface="+mj-ea"/>
              </a:rPr>
              <a:t>Summary of evidence</a:t>
            </a:r>
            <a:endParaRPr lang="en-IE" dirty="0">
              <a:ea typeface="+mj-ea"/>
            </a:endParaRPr>
          </a:p>
        </p:txBody>
      </p:sp>
      <p:pic>
        <p:nvPicPr>
          <p:cNvPr id="32770" name="Picture 4"/>
          <p:cNvPicPr>
            <a:picLocks noGrp="1" noChangeAspect="1"/>
          </p:cNvPicPr>
          <p:nvPr>
            <p:ph sz="quarter" idx="1"/>
          </p:nvPr>
        </p:nvPicPr>
        <p:blipFill>
          <a:blip r:embed="rId2">
            <a:extLst>
              <a:ext uri="{28A0092B-C50C-407E-A947-70E740481C1C}">
                <a14:useLocalDpi xmlns:a14="http://schemas.microsoft.com/office/drawing/2010/main" val="0"/>
              </a:ext>
            </a:extLst>
          </a:blip>
          <a:srcRect t="29916" r="8263" b="15503"/>
          <a:stretch>
            <a:fillRect/>
          </a:stretch>
        </p:blipFill>
        <p:spPr>
          <a:xfrm>
            <a:off x="1116013" y="1628775"/>
            <a:ext cx="6985000" cy="4537075"/>
          </a:xfrm>
        </p:spPr>
      </p:pic>
    </p:spTree>
    <p:extLst>
      <p:ext uri="{BB962C8B-B14F-4D97-AF65-F5344CB8AC3E}">
        <p14:creationId xmlns:p14="http://schemas.microsoft.com/office/powerpoint/2010/main" val="211061530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1784"/>
            <a:ext cx="8229600" cy="1143000"/>
          </a:xfrm>
        </p:spPr>
        <p:txBody>
          <a:bodyPr/>
          <a:lstStyle/>
          <a:p>
            <a:r>
              <a:rPr lang="en-GB" sz="3200" b="1" dirty="0" smtClean="0">
                <a:solidFill>
                  <a:srgbClr val="6B6BCF"/>
                </a:solidFill>
                <a:latin typeface="Arial" charset="0"/>
              </a:rPr>
              <a:t>What does non-concordance predict?</a:t>
            </a:r>
            <a:endParaRPr lang="en-US" sz="3200" dirty="0"/>
          </a:p>
        </p:txBody>
      </p:sp>
      <p:sp>
        <p:nvSpPr>
          <p:cNvPr id="3" name="Content Placeholder 2"/>
          <p:cNvSpPr>
            <a:spLocks noGrp="1"/>
          </p:cNvSpPr>
          <p:nvPr>
            <p:ph idx="1"/>
          </p:nvPr>
        </p:nvSpPr>
        <p:spPr>
          <a:xfrm>
            <a:off x="457200" y="1600200"/>
            <a:ext cx="8229600" cy="4997152"/>
          </a:xfrm>
        </p:spPr>
        <p:txBody>
          <a:bodyPr/>
          <a:lstStyle/>
          <a:p>
            <a:pPr marL="0" indent="0">
              <a:buNone/>
            </a:pPr>
            <a:r>
              <a:rPr lang="en-US" sz="2000" dirty="0" smtClean="0"/>
              <a:t>Perceived </a:t>
            </a:r>
            <a:r>
              <a:rPr lang="en-US" sz="2000" dirty="0"/>
              <a:t>non-</a:t>
            </a:r>
            <a:r>
              <a:rPr lang="en-US" sz="2000" dirty="0" smtClean="0"/>
              <a:t>concordance </a:t>
            </a:r>
            <a:r>
              <a:rPr lang="en-US" sz="2000" dirty="0"/>
              <a:t>with </a:t>
            </a:r>
            <a:r>
              <a:rPr lang="en-US" sz="2000" b="1" dirty="0"/>
              <a:t>pre-transplant dialysis </a:t>
            </a:r>
            <a:r>
              <a:rPr lang="en-US" sz="2000" dirty="0" smtClean="0"/>
              <a:t>seen </a:t>
            </a:r>
            <a:r>
              <a:rPr lang="en-US" sz="2000" dirty="0"/>
              <a:t>as a </a:t>
            </a:r>
            <a:r>
              <a:rPr lang="en-US" sz="2000" b="1" dirty="0"/>
              <a:t>predictor</a:t>
            </a:r>
            <a:r>
              <a:rPr lang="en-US" sz="2000" dirty="0"/>
              <a:t> of post-transplant non</a:t>
            </a:r>
            <a:r>
              <a:rPr lang="en-US" sz="2000" dirty="0" smtClean="0"/>
              <a:t>-concordance</a:t>
            </a:r>
          </a:p>
          <a:p>
            <a:pPr marL="0" indent="0">
              <a:buNone/>
            </a:pPr>
            <a:r>
              <a:rPr lang="en-US" sz="2000" dirty="0" smtClean="0"/>
              <a:t> </a:t>
            </a:r>
          </a:p>
          <a:p>
            <a:r>
              <a:rPr lang="en-US" sz="2000" u="sng" dirty="0" smtClean="0"/>
              <a:t>But</a:t>
            </a:r>
            <a:r>
              <a:rPr lang="en-US" sz="2000" dirty="0" smtClean="0"/>
              <a:t> treatment </a:t>
            </a:r>
            <a:r>
              <a:rPr lang="en-US" sz="2000" dirty="0"/>
              <a:t>regimens differ </a:t>
            </a:r>
            <a:r>
              <a:rPr lang="en-US" sz="2000" dirty="0" smtClean="0"/>
              <a:t>markedly </a:t>
            </a:r>
          </a:p>
          <a:p>
            <a:pPr lvl="1"/>
            <a:r>
              <a:rPr lang="en-US" sz="1600" dirty="0" err="1" smtClean="0"/>
              <a:t>Haemodialysis</a:t>
            </a:r>
            <a:r>
              <a:rPr lang="en-US" sz="1600" dirty="0" smtClean="0"/>
              <a:t> </a:t>
            </a:r>
            <a:r>
              <a:rPr lang="en-US" sz="1600" dirty="0"/>
              <a:t>demands thrice-weekly attendance, strict fluid and dietary control and multiple medications. </a:t>
            </a:r>
            <a:endParaRPr lang="en-US" sz="1600" dirty="0" smtClean="0"/>
          </a:p>
          <a:p>
            <a:pPr lvl="1"/>
            <a:r>
              <a:rPr lang="en-US" sz="1600" dirty="0" smtClean="0"/>
              <a:t>Post</a:t>
            </a:r>
            <a:r>
              <a:rPr lang="en-US" sz="1600" dirty="0"/>
              <a:t>-transplant </a:t>
            </a:r>
            <a:r>
              <a:rPr lang="en-US" sz="1600" dirty="0" smtClean="0"/>
              <a:t>requires strict </a:t>
            </a:r>
            <a:r>
              <a:rPr lang="en-US" sz="1600" dirty="0"/>
              <a:t>adherence to medications, </a:t>
            </a:r>
            <a:r>
              <a:rPr lang="en-US" sz="1600" dirty="0" smtClean="0"/>
              <a:t>but </a:t>
            </a:r>
            <a:r>
              <a:rPr lang="en-US" sz="1600" dirty="0"/>
              <a:t>fewer fluid </a:t>
            </a:r>
            <a:r>
              <a:rPr lang="en-US" sz="1600" dirty="0" smtClean="0"/>
              <a:t>/ </a:t>
            </a:r>
            <a:r>
              <a:rPr lang="en-US" sz="1600" dirty="0"/>
              <a:t>dietary restrictions </a:t>
            </a:r>
            <a:r>
              <a:rPr lang="en-US" sz="1600" dirty="0" smtClean="0"/>
              <a:t>and </a:t>
            </a:r>
            <a:r>
              <a:rPr lang="en-US" sz="1600" dirty="0"/>
              <a:t>few </a:t>
            </a:r>
            <a:r>
              <a:rPr lang="en-US" sz="1600" dirty="0" smtClean="0"/>
              <a:t>hospital attendances </a:t>
            </a:r>
            <a:endParaRPr lang="en-US" sz="1600" dirty="0"/>
          </a:p>
          <a:p>
            <a:pPr marL="457200" lvl="1" indent="0">
              <a:buNone/>
            </a:pPr>
            <a:r>
              <a:rPr lang="en-US" sz="2000" dirty="0" smtClean="0"/>
              <a:t>While </a:t>
            </a:r>
            <a:r>
              <a:rPr lang="en-US" sz="2000" dirty="0"/>
              <a:t>non</a:t>
            </a:r>
            <a:r>
              <a:rPr lang="en-US" sz="2000" dirty="0" smtClean="0"/>
              <a:t>-concordance </a:t>
            </a:r>
            <a:r>
              <a:rPr lang="en-US" sz="2000" dirty="0"/>
              <a:t>with immunosuppressive medications is a </a:t>
            </a:r>
            <a:r>
              <a:rPr lang="en-US" sz="2000" dirty="0" err="1"/>
              <a:t>recognised</a:t>
            </a:r>
            <a:r>
              <a:rPr lang="en-US" sz="2000" dirty="0"/>
              <a:t> cause of transplant failure, any association between pre- and post-transplant non-compliance remains </a:t>
            </a:r>
            <a:r>
              <a:rPr lang="en-US" sz="2000" dirty="0" smtClean="0"/>
              <a:t>unclear</a:t>
            </a:r>
          </a:p>
          <a:p>
            <a:pPr marL="457200" lvl="1" indent="0">
              <a:buNone/>
            </a:pPr>
            <a:endParaRPr lang="en-US" sz="1800" dirty="0" smtClean="0"/>
          </a:p>
          <a:p>
            <a:pPr>
              <a:defRPr/>
            </a:pPr>
            <a:r>
              <a:rPr lang="en-US" sz="1800" dirty="0"/>
              <a:t>Non</a:t>
            </a:r>
            <a:r>
              <a:rPr lang="en-US" sz="1800" dirty="0" smtClean="0"/>
              <a:t>-concordance with medication </a:t>
            </a:r>
            <a:r>
              <a:rPr lang="en-US" sz="1800" dirty="0"/>
              <a:t>regimens after kidney transplantation is a </a:t>
            </a:r>
            <a:r>
              <a:rPr lang="en-US" sz="1800" b="1" u="sng" dirty="0"/>
              <a:t>major risk factor for acute rejection and graft loss</a:t>
            </a:r>
            <a:endParaRPr lang="en-US" sz="1800" u="sng" dirty="0"/>
          </a:p>
          <a:p>
            <a:pPr>
              <a:defRPr/>
            </a:pPr>
            <a:endParaRPr lang="en-US" sz="1200" dirty="0"/>
          </a:p>
          <a:p>
            <a:pPr marL="285750" indent="-285750">
              <a:buFont typeface="Arial"/>
              <a:buChar char="•"/>
              <a:defRPr/>
            </a:pPr>
            <a:r>
              <a:rPr lang="en-US" sz="1800" dirty="0"/>
              <a:t>K</a:t>
            </a:r>
            <a:r>
              <a:rPr lang="en-US" sz="1800" dirty="0" smtClean="0"/>
              <a:t>idney </a:t>
            </a:r>
            <a:r>
              <a:rPr lang="en-US" sz="1800" dirty="0"/>
              <a:t>transplant recipients </a:t>
            </a:r>
            <a:r>
              <a:rPr lang="en-US" sz="1800" dirty="0" smtClean="0"/>
              <a:t>highest rate compared </a:t>
            </a:r>
            <a:r>
              <a:rPr lang="en-US" sz="1800" dirty="0"/>
              <a:t>with recipients of other types of solid organ transplant</a:t>
            </a:r>
          </a:p>
          <a:p>
            <a:pPr marL="285750" indent="-285750">
              <a:buFont typeface="Arial"/>
              <a:buChar char="•"/>
              <a:defRPr/>
            </a:pPr>
            <a:endParaRPr lang="en-US" sz="1800" dirty="0"/>
          </a:p>
          <a:p>
            <a:pPr marL="457200" lvl="1" indent="0">
              <a:buNone/>
            </a:pPr>
            <a:endParaRPr lang="en-US" sz="2000" dirty="0"/>
          </a:p>
        </p:txBody>
      </p:sp>
    </p:spTree>
    <p:extLst>
      <p:ext uri="{BB962C8B-B14F-4D97-AF65-F5344CB8AC3E}">
        <p14:creationId xmlns:p14="http://schemas.microsoft.com/office/powerpoint/2010/main" val="129744619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62000" y="476672"/>
            <a:ext cx="7620000" cy="1152128"/>
          </a:xfrm>
        </p:spPr>
        <p:txBody>
          <a:bodyPr/>
          <a:lstStyle/>
          <a:p>
            <a:r>
              <a:rPr lang="en-US" dirty="0">
                <a:solidFill>
                  <a:srgbClr val="6B6BCF"/>
                </a:solidFill>
              </a:rPr>
              <a:t>Normal Reactions to an Abnormal Situation</a:t>
            </a:r>
            <a:endParaRPr lang="en-GB" dirty="0">
              <a:solidFill>
                <a:srgbClr val="6B6BCF"/>
              </a:solidFill>
            </a:endParaRPr>
          </a:p>
        </p:txBody>
      </p:sp>
      <p:sp>
        <p:nvSpPr>
          <p:cNvPr id="21507" name="Rectangle 3"/>
          <p:cNvSpPr>
            <a:spLocks noGrp="1" noChangeArrowheads="1"/>
          </p:cNvSpPr>
          <p:nvPr>
            <p:ph type="body" idx="1"/>
          </p:nvPr>
        </p:nvSpPr>
        <p:spPr>
          <a:xfrm>
            <a:off x="755650" y="1897063"/>
            <a:ext cx="7632700" cy="4081462"/>
          </a:xfrm>
        </p:spPr>
        <p:txBody>
          <a:bodyPr/>
          <a:lstStyle/>
          <a:p>
            <a:pPr>
              <a:lnSpc>
                <a:spcPct val="90000"/>
              </a:lnSpc>
              <a:buClr>
                <a:schemeClr val="folHlink"/>
              </a:buClr>
            </a:pPr>
            <a:r>
              <a:rPr lang="en-IE" sz="2800" dirty="0"/>
              <a:t>Shock</a:t>
            </a:r>
          </a:p>
          <a:p>
            <a:pPr>
              <a:lnSpc>
                <a:spcPct val="90000"/>
              </a:lnSpc>
              <a:buClr>
                <a:schemeClr val="folHlink"/>
              </a:buClr>
            </a:pPr>
            <a:endParaRPr lang="en-IE" sz="2800" dirty="0"/>
          </a:p>
          <a:p>
            <a:pPr>
              <a:lnSpc>
                <a:spcPct val="90000"/>
              </a:lnSpc>
              <a:buClr>
                <a:schemeClr val="folHlink"/>
              </a:buClr>
            </a:pPr>
            <a:r>
              <a:rPr lang="en-IE" sz="2800" dirty="0"/>
              <a:t>Anger and Irritability</a:t>
            </a:r>
          </a:p>
          <a:p>
            <a:pPr>
              <a:lnSpc>
                <a:spcPct val="90000"/>
              </a:lnSpc>
              <a:buClr>
                <a:schemeClr val="folHlink"/>
              </a:buClr>
            </a:pPr>
            <a:endParaRPr lang="en-IE" sz="2800" dirty="0"/>
          </a:p>
          <a:p>
            <a:pPr>
              <a:lnSpc>
                <a:spcPct val="90000"/>
              </a:lnSpc>
              <a:buClr>
                <a:schemeClr val="folHlink"/>
              </a:buClr>
            </a:pPr>
            <a:r>
              <a:rPr lang="en-IE" sz="2800" dirty="0"/>
              <a:t>Denial</a:t>
            </a:r>
          </a:p>
          <a:p>
            <a:pPr>
              <a:lnSpc>
                <a:spcPct val="90000"/>
              </a:lnSpc>
              <a:buClr>
                <a:schemeClr val="folHlink"/>
              </a:buClr>
            </a:pPr>
            <a:endParaRPr lang="en-IE" sz="2800" dirty="0"/>
          </a:p>
          <a:p>
            <a:pPr>
              <a:lnSpc>
                <a:spcPct val="90000"/>
              </a:lnSpc>
              <a:buClr>
                <a:schemeClr val="folHlink"/>
              </a:buClr>
            </a:pPr>
            <a:r>
              <a:rPr lang="en-IE" sz="2800" dirty="0"/>
              <a:t>Sadness</a:t>
            </a:r>
          </a:p>
          <a:p>
            <a:pPr>
              <a:lnSpc>
                <a:spcPct val="90000"/>
              </a:lnSpc>
              <a:buClr>
                <a:schemeClr val="folHlink"/>
              </a:buClr>
            </a:pPr>
            <a:endParaRPr lang="en-IE" sz="2800" dirty="0"/>
          </a:p>
          <a:p>
            <a:pPr>
              <a:lnSpc>
                <a:spcPct val="90000"/>
              </a:lnSpc>
              <a:buClr>
                <a:schemeClr val="folHlink"/>
              </a:buClr>
            </a:pPr>
            <a:r>
              <a:rPr lang="en-IE" sz="2800" dirty="0"/>
              <a:t>Acceptance</a:t>
            </a:r>
            <a:endParaRPr lang="en-GB" sz="2800" dirty="0"/>
          </a:p>
        </p:txBody>
      </p:sp>
      <p:pic>
        <p:nvPicPr>
          <p:cNvPr id="4" name="Picture 4" descr="http://media-cache-ec0.pinimg.com/236x/de/bc/0c/debc0c5e3acca9c2e75aea8beb258808.jpg"/>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220072" y="2996952"/>
            <a:ext cx="3456383"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50425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6B6BCF"/>
                </a:solidFill>
                <a:latin typeface="Arial" charset="0"/>
              </a:rPr>
              <a:t>Measurement</a:t>
            </a:r>
            <a:endParaRPr lang="en-US" dirty="0"/>
          </a:p>
        </p:txBody>
      </p:sp>
      <p:sp>
        <p:nvSpPr>
          <p:cNvPr id="3" name="Content Placeholder 2"/>
          <p:cNvSpPr>
            <a:spLocks noGrp="1"/>
          </p:cNvSpPr>
          <p:nvPr>
            <p:ph idx="1"/>
          </p:nvPr>
        </p:nvSpPr>
        <p:spPr>
          <a:xfrm>
            <a:off x="323528" y="1412776"/>
            <a:ext cx="8363272" cy="5445224"/>
          </a:xfrm>
        </p:spPr>
        <p:txBody>
          <a:bodyPr/>
          <a:lstStyle/>
          <a:p>
            <a:r>
              <a:rPr lang="en-US" sz="2400" b="1" dirty="0"/>
              <a:t>Direct </a:t>
            </a:r>
            <a:r>
              <a:rPr lang="en-US" sz="2400" dirty="0" err="1" smtClean="0"/>
              <a:t>eg</a:t>
            </a:r>
            <a:r>
              <a:rPr lang="en-US" sz="2400" b="1" dirty="0" smtClean="0"/>
              <a:t> monitoring</a:t>
            </a:r>
          </a:p>
          <a:p>
            <a:pPr lvl="1"/>
            <a:r>
              <a:rPr lang="en-US" sz="2000" dirty="0" smtClean="0"/>
              <a:t>observation </a:t>
            </a:r>
            <a:r>
              <a:rPr lang="en-US" sz="2000" dirty="0"/>
              <a:t>of medication </a:t>
            </a:r>
            <a:r>
              <a:rPr lang="en-US" sz="2000" dirty="0" smtClean="0"/>
              <a:t>intake </a:t>
            </a:r>
          </a:p>
          <a:p>
            <a:pPr lvl="1"/>
            <a:r>
              <a:rPr lang="en-US" sz="2000" dirty="0" smtClean="0"/>
              <a:t>drug </a:t>
            </a:r>
            <a:r>
              <a:rPr lang="en-US" sz="2000" dirty="0"/>
              <a:t>assay </a:t>
            </a:r>
            <a:r>
              <a:rPr lang="en-US" sz="2000" dirty="0" smtClean="0"/>
              <a:t>levels </a:t>
            </a:r>
          </a:p>
          <a:p>
            <a:pPr marL="457200" lvl="1" indent="0">
              <a:buNone/>
            </a:pPr>
            <a:r>
              <a:rPr lang="en-US" sz="2000" dirty="0" smtClean="0"/>
              <a:t>Objective, may interfere with engagement</a:t>
            </a:r>
          </a:p>
          <a:p>
            <a:endParaRPr lang="en-US" sz="2400" dirty="0"/>
          </a:p>
          <a:p>
            <a:r>
              <a:rPr lang="en-US" sz="2400" b="1" dirty="0" smtClean="0"/>
              <a:t>Indirect </a:t>
            </a:r>
            <a:r>
              <a:rPr lang="en-US" sz="2400" b="1" dirty="0"/>
              <a:t>measures </a:t>
            </a:r>
            <a:r>
              <a:rPr lang="en-US" sz="2400" dirty="0" err="1" smtClean="0"/>
              <a:t>eg</a:t>
            </a:r>
            <a:r>
              <a:rPr lang="en-US" sz="2400" dirty="0" smtClean="0"/>
              <a:t> </a:t>
            </a:r>
          </a:p>
          <a:p>
            <a:pPr lvl="1"/>
            <a:r>
              <a:rPr lang="en-US" sz="2000" dirty="0" smtClean="0"/>
              <a:t>patient interviews/ questionnaires</a:t>
            </a:r>
          </a:p>
          <a:p>
            <a:pPr lvl="1"/>
            <a:r>
              <a:rPr lang="en-US" sz="2000" dirty="0" smtClean="0"/>
              <a:t>collateral </a:t>
            </a:r>
            <a:r>
              <a:rPr lang="en-US" sz="2000" dirty="0"/>
              <a:t>reporting</a:t>
            </a:r>
            <a:r>
              <a:rPr lang="en-US" sz="2000" dirty="0" smtClean="0"/>
              <a:t>,</a:t>
            </a:r>
          </a:p>
          <a:p>
            <a:pPr lvl="1"/>
            <a:r>
              <a:rPr lang="en-US" sz="2000" dirty="0"/>
              <a:t>Dialysis fluid levels/</a:t>
            </a:r>
            <a:r>
              <a:rPr lang="en-US" sz="2000" dirty="0" err="1"/>
              <a:t>wt</a:t>
            </a:r>
            <a:r>
              <a:rPr lang="en-US" sz="2000" dirty="0"/>
              <a:t> </a:t>
            </a:r>
            <a:r>
              <a:rPr lang="en-US" sz="2000" dirty="0" smtClean="0"/>
              <a:t>change </a:t>
            </a:r>
          </a:p>
          <a:p>
            <a:pPr lvl="1"/>
            <a:r>
              <a:rPr lang="en-US" sz="2000" dirty="0" smtClean="0"/>
              <a:t>electronic </a:t>
            </a:r>
            <a:r>
              <a:rPr lang="en-US" sz="2000" dirty="0"/>
              <a:t>pill </a:t>
            </a:r>
            <a:r>
              <a:rPr lang="en-US" sz="2000" dirty="0" smtClean="0"/>
              <a:t>counters</a:t>
            </a:r>
            <a:r>
              <a:rPr lang="en-US" sz="2000" dirty="0"/>
              <a:t>/</a:t>
            </a:r>
            <a:r>
              <a:rPr lang="en-US" sz="2000" dirty="0" smtClean="0"/>
              <a:t>prescription </a:t>
            </a:r>
            <a:r>
              <a:rPr lang="en-US" sz="2000" dirty="0"/>
              <a:t>refills, </a:t>
            </a:r>
            <a:r>
              <a:rPr lang="en-US" sz="2000" dirty="0" smtClean="0"/>
              <a:t> </a:t>
            </a:r>
          </a:p>
          <a:p>
            <a:pPr lvl="1"/>
            <a:r>
              <a:rPr lang="en-US" sz="2000" dirty="0" smtClean="0"/>
              <a:t>clinical outcomes </a:t>
            </a:r>
          </a:p>
          <a:p>
            <a:pPr marL="457200" lvl="1" indent="0">
              <a:buNone/>
            </a:pPr>
            <a:r>
              <a:rPr lang="en-US" sz="2000" dirty="0" smtClean="0"/>
              <a:t>subjective </a:t>
            </a:r>
            <a:r>
              <a:rPr lang="en-US" sz="2000" dirty="0"/>
              <a:t>and can be </a:t>
            </a:r>
            <a:r>
              <a:rPr lang="en-US" sz="2000" dirty="0" smtClean="0"/>
              <a:t>influenced</a:t>
            </a:r>
          </a:p>
          <a:p>
            <a:pPr marL="457200" lvl="1" indent="0">
              <a:buNone/>
            </a:pPr>
            <a:endParaRPr lang="en-US" sz="1050" dirty="0" smtClean="0">
              <a:solidFill>
                <a:srgbClr val="FF0000"/>
              </a:solidFill>
            </a:endParaRPr>
          </a:p>
          <a:p>
            <a:pPr marL="457200" lvl="1" indent="0">
              <a:buNone/>
            </a:pPr>
            <a:r>
              <a:rPr lang="en-US" sz="2000" dirty="0" smtClean="0">
                <a:solidFill>
                  <a:srgbClr val="FF0000"/>
                </a:solidFill>
              </a:rPr>
              <a:t>Multiple sources most reliable</a:t>
            </a:r>
            <a:endParaRPr lang="en-US" sz="2000" dirty="0">
              <a:solidFill>
                <a:srgbClr val="FF0000"/>
              </a:solidFill>
            </a:endParaRPr>
          </a:p>
        </p:txBody>
      </p:sp>
    </p:spTree>
    <p:extLst>
      <p:ext uri="{BB962C8B-B14F-4D97-AF65-F5344CB8AC3E}">
        <p14:creationId xmlns:p14="http://schemas.microsoft.com/office/powerpoint/2010/main" val="417345607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4211960" y="188640"/>
            <a:ext cx="4629200" cy="1249363"/>
          </a:xfrm>
          <a:effectLst>
            <a:glow rad="228600">
              <a:schemeClr val="accent4">
                <a:satMod val="175000"/>
                <a:alpha val="40000"/>
              </a:schemeClr>
            </a:glow>
          </a:effectLst>
        </p:spPr>
        <p:txBody>
          <a:bodyPr/>
          <a:lstStyle/>
          <a:p>
            <a:pPr eaLnBrk="1" hangingPunct="1"/>
            <a:r>
              <a:rPr lang="en-US" sz="4000" b="1" dirty="0" smtClean="0">
                <a:solidFill>
                  <a:srgbClr val="FF0000"/>
                </a:solidFill>
              </a:rPr>
              <a:t/>
            </a:r>
            <a:br>
              <a:rPr lang="en-US" sz="4000" b="1" dirty="0" smtClean="0">
                <a:solidFill>
                  <a:srgbClr val="FF0000"/>
                </a:solidFill>
              </a:rPr>
            </a:br>
            <a:r>
              <a:rPr lang="en-US" sz="4000" b="1" dirty="0" smtClean="0">
                <a:solidFill>
                  <a:srgbClr val="FF0000"/>
                </a:solidFill>
              </a:rPr>
              <a:t>OVERVIEW</a:t>
            </a:r>
            <a:r>
              <a:rPr lang="en-US" sz="2800" b="1" dirty="0" smtClean="0"/>
              <a:t/>
            </a:r>
            <a:br>
              <a:rPr lang="en-US" sz="2800" b="1" dirty="0" smtClean="0"/>
            </a:br>
            <a:endParaRPr lang="en-GB" sz="2800" b="1" dirty="0" smtClean="0">
              <a:solidFill>
                <a:srgbClr val="6B6BCF"/>
              </a:solidFill>
              <a:ea typeface="ＭＳ Ｐゴシック" pitchFamily="34" charset="-128"/>
            </a:endParaRPr>
          </a:p>
        </p:txBody>
      </p:sp>
      <p:pic>
        <p:nvPicPr>
          <p:cNvPr id="2" name="Picture 1"/>
          <p:cNvPicPr>
            <a:picLocks noChangeAspect="1"/>
          </p:cNvPicPr>
          <p:nvPr/>
        </p:nvPicPr>
        <p:blipFill>
          <a:blip r:embed="rId3"/>
          <a:stretch>
            <a:fillRect/>
          </a:stretch>
        </p:blipFill>
        <p:spPr>
          <a:xfrm>
            <a:off x="1835696" y="4192"/>
            <a:ext cx="6705950" cy="6858000"/>
          </a:xfrm>
          <a:prstGeom prst="rect">
            <a:avLst/>
          </a:prstGeom>
        </p:spPr>
      </p:pic>
      <p:pic>
        <p:nvPicPr>
          <p:cNvPr id="4" name="Picture 3"/>
          <p:cNvPicPr>
            <a:picLocks noChangeAspect="1"/>
          </p:cNvPicPr>
          <p:nvPr/>
        </p:nvPicPr>
        <p:blipFill>
          <a:blip r:embed="rId4"/>
          <a:stretch>
            <a:fillRect/>
          </a:stretch>
        </p:blipFill>
        <p:spPr>
          <a:xfrm>
            <a:off x="-13933" y="260648"/>
            <a:ext cx="2441213" cy="936104"/>
          </a:xfrm>
          <a:prstGeom prst="rect">
            <a:avLst/>
          </a:prstGeom>
        </p:spPr>
      </p:pic>
    </p:spTree>
    <p:extLst>
      <p:ext uri="{BB962C8B-B14F-4D97-AF65-F5344CB8AC3E}">
        <p14:creationId xmlns:p14="http://schemas.microsoft.com/office/powerpoint/2010/main" val="310777133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727450992"/>
              </p:ext>
            </p:extLst>
          </p:nvPr>
        </p:nvGraphicFramePr>
        <p:xfrm>
          <a:off x="683568" y="1772816"/>
          <a:ext cx="7344816"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2"/>
          <p:cNvSpPr txBox="1">
            <a:spLocks noChangeArrowheads="1"/>
          </p:cNvSpPr>
          <p:nvPr/>
        </p:nvSpPr>
        <p:spPr bwMode="auto">
          <a:xfrm>
            <a:off x="683568" y="50800"/>
            <a:ext cx="7704856" cy="1145952"/>
          </a:xfrm>
          <a:prstGeom prst="rect">
            <a:avLst/>
          </a:prstGeom>
          <a:ln w="25400" cap="flat" cmpd="sng" algn="ctr">
            <a:solidFill>
              <a:schemeClr val="accent1">
                <a:lumMod val="90000"/>
              </a:schemeClr>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eaLnBrk="1" hangingPunct="1"/>
            <a:r>
              <a:rPr lang="en-US" sz="3600" b="1" dirty="0" smtClean="0">
                <a:solidFill>
                  <a:srgbClr val="FF0000"/>
                </a:solidFill>
              </a:rPr>
              <a:t>Immunosuppressive medication </a:t>
            </a:r>
            <a:r>
              <a:rPr lang="en-US" sz="3600" b="1" dirty="0" err="1" smtClean="0">
                <a:solidFill>
                  <a:srgbClr val="FF0000"/>
                </a:solidFill>
              </a:rPr>
              <a:t>nonadherence</a:t>
            </a:r>
            <a:r>
              <a:rPr lang="en-US" sz="3600" b="1" dirty="0" smtClean="0">
                <a:solidFill>
                  <a:srgbClr val="FF0000"/>
                </a:solidFill>
              </a:rPr>
              <a:t> (IMN)</a:t>
            </a:r>
            <a:endParaRPr lang="en-GB" sz="3600" spc="-150" dirty="0">
              <a:solidFill>
                <a:srgbClr val="FF0000"/>
              </a:solidFill>
            </a:endParaRPr>
          </a:p>
        </p:txBody>
      </p:sp>
    </p:spTree>
    <p:extLst>
      <p:ext uri="{BB962C8B-B14F-4D97-AF65-F5344CB8AC3E}">
        <p14:creationId xmlns:p14="http://schemas.microsoft.com/office/powerpoint/2010/main" val="9740835"/>
      </p:ext>
    </p:extLst>
  </p:cSld>
  <p:clrMapOvr>
    <a:masterClrMapping/>
  </p:clrMapOvr>
  <p:transition xmlns:p14="http://schemas.microsoft.com/office/powerpoint/2010/main">
    <p:fade thruBlk="1"/>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1" name="Rectangle 3"/>
          <p:cNvSpPr>
            <a:spLocks noGrp="1" noChangeArrowheads="1"/>
          </p:cNvSpPr>
          <p:nvPr>
            <p:ph idx="1"/>
          </p:nvPr>
        </p:nvSpPr>
        <p:spPr>
          <a:xfrm>
            <a:off x="251520" y="2132856"/>
            <a:ext cx="8352927" cy="4392488"/>
          </a:xfrm>
        </p:spPr>
        <p:txBody>
          <a:bodyPr/>
          <a:lstStyle/>
          <a:p>
            <a:pPr marL="0" indent="0" fontAlgn="auto">
              <a:spcAft>
                <a:spcPts val="0"/>
              </a:spcAft>
              <a:buClr>
                <a:schemeClr val="accent3"/>
              </a:buClr>
              <a:buNone/>
              <a:defRPr/>
            </a:pPr>
            <a:r>
              <a:rPr lang="en-IE" sz="2400" b="1" dirty="0" smtClean="0"/>
              <a:t>Immunosuppressive </a:t>
            </a:r>
            <a:r>
              <a:rPr lang="en-IE" sz="2400" b="1" dirty="0"/>
              <a:t>medication non adherence IMNA</a:t>
            </a:r>
          </a:p>
          <a:p>
            <a:pPr marL="640080" lvl="1" indent="-246888" fontAlgn="auto">
              <a:spcAft>
                <a:spcPts val="0"/>
              </a:spcAft>
              <a:buFont typeface="Wingdings 2"/>
              <a:buChar char=""/>
              <a:defRPr/>
            </a:pPr>
            <a:r>
              <a:rPr lang="en-IE" sz="2000" dirty="0"/>
              <a:t>Acute rejection</a:t>
            </a:r>
          </a:p>
          <a:p>
            <a:pPr marL="640080" lvl="1" indent="-246888" fontAlgn="auto">
              <a:spcAft>
                <a:spcPts val="0"/>
              </a:spcAft>
              <a:buFont typeface="Wingdings 2"/>
              <a:buChar char=""/>
              <a:defRPr/>
            </a:pPr>
            <a:r>
              <a:rPr lang="en-IE" sz="2000" dirty="0"/>
              <a:t>G</a:t>
            </a:r>
            <a:r>
              <a:rPr lang="en-GB" sz="2000" dirty="0"/>
              <a:t>raft loss (x7)</a:t>
            </a:r>
          </a:p>
          <a:p>
            <a:pPr marL="640080" lvl="1" indent="-246888" fontAlgn="auto">
              <a:spcAft>
                <a:spcPts val="0"/>
              </a:spcAft>
              <a:buFont typeface="Wingdings 2"/>
              <a:buChar char=""/>
              <a:defRPr/>
            </a:pPr>
            <a:r>
              <a:rPr lang="en-GB" sz="2000" dirty="0"/>
              <a:t>Reduced renal function</a:t>
            </a:r>
          </a:p>
          <a:p>
            <a:pPr marL="640080" lvl="1" indent="-246888" fontAlgn="auto">
              <a:spcAft>
                <a:spcPts val="0"/>
              </a:spcAft>
              <a:buFont typeface="Wingdings 2"/>
              <a:buChar char=""/>
              <a:defRPr/>
            </a:pPr>
            <a:r>
              <a:rPr lang="en-GB" sz="2000" dirty="0"/>
              <a:t>Increased health care costs ($ 21 600 /3 </a:t>
            </a:r>
            <a:r>
              <a:rPr lang="en-GB" sz="2000" dirty="0" err="1"/>
              <a:t>yrs</a:t>
            </a:r>
            <a:r>
              <a:rPr lang="en-GB" sz="2000" dirty="0"/>
              <a:t>)</a:t>
            </a:r>
          </a:p>
          <a:p>
            <a:pPr marL="274320" indent="-274320" fontAlgn="auto">
              <a:spcAft>
                <a:spcPts val="0"/>
              </a:spcAft>
              <a:buClr>
                <a:schemeClr val="accent3"/>
              </a:buClr>
              <a:buFont typeface="Wingdings 2"/>
              <a:buChar char=""/>
              <a:defRPr/>
            </a:pPr>
            <a:endParaRPr lang="en-IE" sz="2400" b="1" dirty="0" smtClean="0"/>
          </a:p>
          <a:p>
            <a:pPr marL="274320" indent="-274320" fontAlgn="auto">
              <a:spcAft>
                <a:spcPts val="0"/>
              </a:spcAft>
              <a:buClr>
                <a:schemeClr val="accent3"/>
              </a:buClr>
              <a:buFont typeface="Wingdings 2"/>
              <a:buChar char=""/>
              <a:defRPr/>
            </a:pPr>
            <a:r>
              <a:rPr lang="en-IE" sz="2400" b="1" dirty="0" smtClean="0"/>
              <a:t>Studies to date</a:t>
            </a:r>
          </a:p>
          <a:p>
            <a:pPr marL="640080" lvl="1" indent="-246888" fontAlgn="auto">
              <a:spcAft>
                <a:spcPts val="0"/>
              </a:spcAft>
              <a:buFont typeface="Wingdings 2"/>
              <a:buChar char=""/>
              <a:defRPr/>
            </a:pPr>
            <a:r>
              <a:rPr lang="en-IE" sz="2000" dirty="0" smtClean="0"/>
              <a:t>Heart/lung/liver pre tx MNA predicts 1</a:t>
            </a:r>
            <a:r>
              <a:rPr lang="en-IE" sz="2000" baseline="30000" dirty="0" smtClean="0"/>
              <a:t>st</a:t>
            </a:r>
            <a:r>
              <a:rPr lang="en-IE" sz="2000" dirty="0" smtClean="0"/>
              <a:t> year IMNA</a:t>
            </a:r>
            <a:endParaRPr lang="en-IE" sz="1800" dirty="0"/>
          </a:p>
          <a:p>
            <a:pPr marL="640080" lvl="1" indent="-246888" fontAlgn="auto">
              <a:spcAft>
                <a:spcPts val="0"/>
              </a:spcAft>
              <a:buFont typeface="Wingdings 2"/>
              <a:buChar char=""/>
              <a:defRPr/>
            </a:pPr>
            <a:r>
              <a:rPr lang="en-GB" sz="2000" dirty="0" smtClean="0"/>
              <a:t>Optimal timing for intervention unknown</a:t>
            </a:r>
            <a:endParaRPr lang="en-GB" sz="2000" dirty="0"/>
          </a:p>
          <a:p>
            <a:pPr marL="640080" lvl="1" indent="-246888" fontAlgn="auto">
              <a:spcAft>
                <a:spcPts val="0"/>
              </a:spcAft>
              <a:buFont typeface="Wingdings 2"/>
              <a:buChar char=""/>
              <a:defRPr/>
            </a:pPr>
            <a:r>
              <a:rPr lang="en-IE" sz="2000" dirty="0" smtClean="0"/>
              <a:t>1-2 yrs follow up</a:t>
            </a:r>
          </a:p>
        </p:txBody>
      </p:sp>
      <p:sp>
        <p:nvSpPr>
          <p:cNvPr id="51202" name="Rectangle 2"/>
          <p:cNvSpPr>
            <a:spLocks noGrp="1" noChangeArrowheads="1"/>
          </p:cNvSpPr>
          <p:nvPr>
            <p:ph type="title"/>
          </p:nvPr>
        </p:nvSpPr>
        <p:spPr>
          <a:xfrm>
            <a:off x="251520" y="-27384"/>
            <a:ext cx="9072240" cy="1828800"/>
          </a:xfrm>
        </p:spPr>
        <p:txBody>
          <a:bodyPr/>
          <a:lstStyle/>
          <a:p>
            <a:pPr algn="l" eaLnBrk="1" hangingPunct="1"/>
            <a:r>
              <a:rPr lang="en-GB" sz="3200" b="1" spc="-150" dirty="0" smtClean="0">
                <a:solidFill>
                  <a:srgbClr val="E11937"/>
                </a:solidFill>
              </a:rPr>
              <a:t> Renal Transplant</a:t>
            </a:r>
            <a:endParaRPr lang="en-GB" sz="3200" spc="-150" dirty="0">
              <a:solidFill>
                <a:srgbClr val="E11937"/>
              </a:solidFill>
            </a:endParaRPr>
          </a:p>
        </p:txBody>
      </p:sp>
      <p:pic>
        <p:nvPicPr>
          <p:cNvPr id="2" name="Picture 1"/>
          <p:cNvPicPr>
            <a:picLocks noChangeAspect="1"/>
          </p:cNvPicPr>
          <p:nvPr/>
        </p:nvPicPr>
        <p:blipFill>
          <a:blip r:embed="rId3"/>
          <a:stretch>
            <a:fillRect/>
          </a:stretch>
        </p:blipFill>
        <p:spPr>
          <a:xfrm>
            <a:off x="5471813" y="-171400"/>
            <a:ext cx="3672187" cy="2417523"/>
          </a:xfrm>
          <a:prstGeom prst="rect">
            <a:avLst/>
          </a:prstGeom>
        </p:spPr>
      </p:pic>
    </p:spTree>
    <p:extLst>
      <p:ext uri="{BB962C8B-B14F-4D97-AF65-F5344CB8AC3E}">
        <p14:creationId xmlns:p14="http://schemas.microsoft.com/office/powerpoint/2010/main" val="3748057189"/>
      </p:ext>
    </p:extLst>
  </p:cSld>
  <p:clrMapOvr>
    <a:masterClrMapping/>
  </p:clrMapOvr>
  <p:transition xmlns:p14="http://schemas.microsoft.com/office/powerpoint/2010/main">
    <p:fade thruBlk="1"/>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28600" y="27384"/>
            <a:ext cx="8662737" cy="6858000"/>
          </a:xfrm>
          <a:prstGeom prst="rect">
            <a:avLst/>
          </a:prstGeom>
        </p:spPr>
      </p:pic>
    </p:spTree>
    <p:extLst>
      <p:ext uri="{BB962C8B-B14F-4D97-AF65-F5344CB8AC3E}">
        <p14:creationId xmlns:p14="http://schemas.microsoft.com/office/powerpoint/2010/main" val="238936220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27000"/>
            <a:ext cx="9144000" cy="6587076"/>
          </a:xfrm>
          <a:prstGeom prst="rect">
            <a:avLst/>
          </a:prstGeom>
        </p:spPr>
      </p:pic>
    </p:spTree>
    <p:extLst>
      <p:ext uri="{BB962C8B-B14F-4D97-AF65-F5344CB8AC3E}">
        <p14:creationId xmlns:p14="http://schemas.microsoft.com/office/powerpoint/2010/main" val="346085768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733518494"/>
              </p:ext>
            </p:extLst>
          </p:nvPr>
        </p:nvGraphicFramePr>
        <p:xfrm>
          <a:off x="755576" y="1397000"/>
          <a:ext cx="7217568" cy="4912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2"/>
          <p:cNvSpPr txBox="1">
            <a:spLocks noChangeArrowheads="1"/>
          </p:cNvSpPr>
          <p:nvPr/>
        </p:nvSpPr>
        <p:spPr bwMode="auto">
          <a:xfrm>
            <a:off x="1115616" y="50800"/>
            <a:ext cx="6984776" cy="1143000"/>
          </a:xfrm>
          <a:prstGeom prst="rect">
            <a:avLst/>
          </a:prstGeom>
          <a:ln w="25400" cap="flat" cmpd="sng" algn="ctr">
            <a:solidFill>
              <a:schemeClr val="accent1">
                <a:lumMod val="90000"/>
              </a:schemeClr>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eaLnBrk="1" hangingPunct="1"/>
            <a:r>
              <a:rPr lang="en-US" sz="3600" b="1" dirty="0" smtClean="0">
                <a:solidFill>
                  <a:srgbClr val="FF0000"/>
                </a:solidFill>
              </a:rPr>
              <a:t>RESULTS</a:t>
            </a:r>
            <a:endParaRPr lang="en-GB" sz="3600" spc="-150" dirty="0">
              <a:solidFill>
                <a:srgbClr val="FF0000"/>
              </a:solidFill>
            </a:endParaRPr>
          </a:p>
        </p:txBody>
      </p:sp>
    </p:spTree>
    <p:extLst>
      <p:ext uri="{BB962C8B-B14F-4D97-AF65-F5344CB8AC3E}">
        <p14:creationId xmlns:p14="http://schemas.microsoft.com/office/powerpoint/2010/main" val="574536134"/>
      </p:ext>
    </p:extLst>
  </p:cSld>
  <p:clrMapOvr>
    <a:masterClrMapping/>
  </p:clrMapOvr>
  <p:transition xmlns:p14="http://schemas.microsoft.com/office/powerpoint/2010/main">
    <p:fade thruBlk="1"/>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879600" y="0"/>
            <a:ext cx="5374043" cy="6858000"/>
          </a:xfrm>
          <a:prstGeom prst="rect">
            <a:avLst/>
          </a:prstGeom>
        </p:spPr>
      </p:pic>
    </p:spTree>
    <p:extLst>
      <p:ext uri="{BB962C8B-B14F-4D97-AF65-F5344CB8AC3E}">
        <p14:creationId xmlns:p14="http://schemas.microsoft.com/office/powerpoint/2010/main" val="78384717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0" y="188913"/>
            <a:ext cx="9144000" cy="71735"/>
          </a:xfrm>
        </p:spPr>
        <p:txBody>
          <a:bodyPr/>
          <a:lstStyle/>
          <a:p>
            <a:pPr algn="l"/>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a:solidFill>
                  <a:srgbClr val="9966FF"/>
                </a:solidFill>
                <a:latin typeface="MetaBookLF-Bold" charset="0"/>
              </a:rPr>
              <a:t/>
            </a:r>
            <a:br>
              <a:rPr lang="en-GB" sz="2400" b="1" dirty="0">
                <a:solidFill>
                  <a:srgbClr val="9966FF"/>
                </a:solidFill>
                <a:latin typeface="MetaBookLF-Bold" charset="0"/>
              </a:rPr>
            </a:br>
            <a:r>
              <a:rPr lang="en-GB" sz="2400" b="1" dirty="0" smtClean="0">
                <a:solidFill>
                  <a:srgbClr val="9966FF"/>
                </a:solidFill>
                <a:latin typeface="MetaBookLF-Bold" charset="0"/>
              </a:rPr>
              <a:t>                        </a:t>
            </a:r>
            <a:r>
              <a:rPr lang="en-GB" sz="2400" b="1" dirty="0" smtClean="0">
                <a:solidFill>
                  <a:srgbClr val="9966FF"/>
                </a:solidFill>
                <a:latin typeface="MetaBookLF-Bold" charset="0"/>
              </a:rPr>
              <a:t>Strategies </a:t>
            </a:r>
            <a:r>
              <a:rPr lang="en-GB" sz="2400" b="1" dirty="0" smtClean="0">
                <a:solidFill>
                  <a:srgbClr val="9966FF"/>
                </a:solidFill>
                <a:latin typeface="MetaBookLF-Bold" charset="0"/>
              </a:rPr>
              <a:t>to Improve Concordance </a:t>
            </a:r>
            <a:br>
              <a:rPr lang="en-GB" sz="2400" b="1" dirty="0" smtClean="0">
                <a:solidFill>
                  <a:srgbClr val="9966FF"/>
                </a:solidFill>
                <a:latin typeface="MetaBookLF-Bold" charset="0"/>
              </a:rPr>
            </a:br>
            <a:r>
              <a:rPr lang="en-GB" sz="2400" b="1" dirty="0" smtClean="0">
                <a:solidFill>
                  <a:srgbClr val="9966FF"/>
                </a:solidFill>
                <a:latin typeface="MetaBookLF-Bold" charset="0"/>
              </a:rPr>
              <a:t/>
            </a:r>
            <a:br>
              <a:rPr lang="en-GB" sz="2400" b="1" dirty="0" smtClean="0">
                <a:solidFill>
                  <a:srgbClr val="9966FF"/>
                </a:solidFill>
                <a:latin typeface="MetaBookLF-Bold" charset="0"/>
              </a:rPr>
            </a:br>
            <a:r>
              <a:rPr lang="en-GB" sz="2400" b="1" dirty="0" smtClean="0">
                <a:solidFill>
                  <a:srgbClr val="9966FF"/>
                </a:solidFill>
                <a:latin typeface="MetaBookLF-Bold" charset="0"/>
              </a:rPr>
              <a:t>- EDUCATION</a:t>
            </a:r>
            <a:r>
              <a:rPr lang="en-GB" sz="2400" b="1" dirty="0">
                <a:solidFill>
                  <a:srgbClr val="9966FF"/>
                </a:solidFill>
                <a:latin typeface="MetaBookLF-Bold" charset="0"/>
              </a:rPr>
              <a:t/>
            </a:r>
            <a:br>
              <a:rPr lang="en-GB" sz="2400" b="1" dirty="0">
                <a:solidFill>
                  <a:srgbClr val="9966FF"/>
                </a:solidFill>
                <a:latin typeface="MetaBookLF-Bold" charset="0"/>
              </a:rPr>
            </a:br>
            <a:r>
              <a:rPr lang="en-GB" sz="2400" dirty="0" smtClean="0">
                <a:solidFill>
                  <a:schemeClr val="tx1"/>
                </a:solidFill>
                <a:latin typeface="MetaBookLF-Bold" charset="0"/>
              </a:rPr>
              <a:t>- </a:t>
            </a:r>
            <a:r>
              <a:rPr lang="en-IE" sz="1800" i="1" dirty="0" smtClean="0"/>
              <a:t>Normalise</a:t>
            </a:r>
            <a:r>
              <a:rPr lang="en-IE" sz="1800" dirty="0" smtClean="0"/>
              <a:t> </a:t>
            </a:r>
            <a:r>
              <a:rPr lang="en-IE" sz="1800" dirty="0"/>
              <a:t>non-adherence, use a non-judgemental and collaborative stance</a:t>
            </a:r>
            <a:br>
              <a:rPr lang="en-IE" sz="1800" dirty="0"/>
            </a:br>
            <a:r>
              <a:rPr lang="en-IE" sz="1800" dirty="0" smtClean="0"/>
              <a:t>- Accept </a:t>
            </a:r>
            <a:r>
              <a:rPr lang="en-IE" sz="1800" dirty="0"/>
              <a:t>that your patient </a:t>
            </a:r>
            <a:r>
              <a:rPr lang="en-IE" sz="1800" dirty="0" smtClean="0"/>
              <a:t>does </a:t>
            </a:r>
            <a:r>
              <a:rPr lang="en-IE" sz="1800" dirty="0"/>
              <a:t>not want to let you down so </a:t>
            </a:r>
            <a:r>
              <a:rPr lang="en-IE" sz="1800" i="1" dirty="0"/>
              <a:t>might not tell you the truth</a:t>
            </a:r>
            <a:r>
              <a:rPr lang="en-IE" sz="1800" dirty="0"/>
              <a:t/>
            </a:r>
            <a:br>
              <a:rPr lang="en-IE" sz="1800" dirty="0"/>
            </a:br>
            <a:r>
              <a:rPr lang="en-IE" sz="1800" dirty="0" smtClean="0"/>
              <a:t>- Ask </a:t>
            </a:r>
            <a:r>
              <a:rPr lang="en-IE" sz="1800" dirty="0"/>
              <a:t>patients if they know why they need their medication (make sense of treatment)</a:t>
            </a:r>
            <a:br>
              <a:rPr lang="en-IE" sz="1800" dirty="0"/>
            </a:br>
            <a:r>
              <a:rPr lang="en-IE" sz="1800" dirty="0" smtClean="0"/>
              <a:t>- Ask </a:t>
            </a:r>
            <a:r>
              <a:rPr lang="en-IE" sz="1800" dirty="0"/>
              <a:t>patients if they have concerns about taking their </a:t>
            </a:r>
            <a:r>
              <a:rPr lang="en-IE" sz="1800" dirty="0" smtClean="0"/>
              <a:t>meds over </a:t>
            </a:r>
            <a:r>
              <a:rPr lang="en-IE" sz="1800" dirty="0"/>
              <a:t>time (negative </a:t>
            </a:r>
            <a:r>
              <a:rPr lang="en-IE" sz="1800" dirty="0" smtClean="0"/>
              <a:t>consqs</a:t>
            </a:r>
            <a:r>
              <a:rPr lang="en-IE" sz="1800" dirty="0"/>
              <a:t>)</a:t>
            </a:r>
            <a:br>
              <a:rPr lang="en-IE" sz="1800" dirty="0"/>
            </a:br>
            <a:r>
              <a:rPr lang="en-IE" sz="1800" dirty="0" smtClean="0"/>
              <a:t/>
            </a:r>
            <a:br>
              <a:rPr lang="en-IE" sz="1800" dirty="0" smtClean="0"/>
            </a:br>
            <a:r>
              <a:rPr lang="en-IE" sz="1800" dirty="0" smtClean="0"/>
              <a:t>- Use </a:t>
            </a:r>
            <a:r>
              <a:rPr lang="en-IE" sz="1800" dirty="0"/>
              <a:t>the consultation to anticipate and plan</a:t>
            </a:r>
            <a:br>
              <a:rPr lang="en-IE" sz="1800" dirty="0"/>
            </a:br>
            <a:r>
              <a:rPr lang="en-IE" sz="1800" dirty="0" smtClean="0"/>
              <a:t>   Predict </a:t>
            </a:r>
            <a:r>
              <a:rPr lang="en-IE" sz="1800" dirty="0"/>
              <a:t>barriers, write down solutions</a:t>
            </a:r>
            <a:br>
              <a:rPr lang="en-IE" sz="1800" dirty="0"/>
            </a:br>
            <a:r>
              <a:rPr lang="en-IE" sz="1800" dirty="0" smtClean="0"/>
              <a:t>    Create </a:t>
            </a:r>
            <a:r>
              <a:rPr lang="en-IE" sz="1800" dirty="0"/>
              <a:t>a bridge between consultations</a:t>
            </a:r>
            <a:br>
              <a:rPr lang="en-IE" sz="1800" dirty="0"/>
            </a:br>
            <a:r>
              <a:rPr lang="en-IE" sz="1800" dirty="0" smtClean="0"/>
              <a:t/>
            </a:r>
            <a:br>
              <a:rPr lang="en-IE" sz="1800" dirty="0" smtClean="0"/>
            </a:br>
            <a:r>
              <a:rPr lang="en-IE" sz="1800" dirty="0" smtClean="0"/>
              <a:t>If </a:t>
            </a:r>
            <a:r>
              <a:rPr lang="en-IE" sz="1800" dirty="0"/>
              <a:t>you provide a </a:t>
            </a:r>
            <a:r>
              <a:rPr lang="en-IE" sz="1800" i="1" dirty="0"/>
              <a:t>threat message</a:t>
            </a:r>
            <a:r>
              <a:rPr lang="en-IE" sz="1800" dirty="0"/>
              <a:t>, you have to support self-efficacy</a:t>
            </a:r>
            <a:br>
              <a:rPr lang="en-IE" sz="1800" dirty="0"/>
            </a:br>
            <a:r>
              <a:rPr lang="en-IE" sz="1800" dirty="0" smtClean="0"/>
              <a:t>	</a:t>
            </a:r>
            <a:r>
              <a:rPr lang="en-IE" sz="1600" dirty="0" smtClean="0"/>
              <a:t>Increased </a:t>
            </a:r>
            <a:r>
              <a:rPr lang="en-IE" sz="1600" dirty="0"/>
              <a:t>anxiety and guilt can lead to avoidance, rather than adherence</a:t>
            </a:r>
            <a:br>
              <a:rPr lang="en-IE" sz="1600" dirty="0"/>
            </a:br>
            <a:r>
              <a:rPr lang="en-IE" sz="1600" dirty="0" smtClean="0"/>
              <a:t/>
            </a:r>
            <a:br>
              <a:rPr lang="en-IE" sz="1600" dirty="0" smtClean="0"/>
            </a:br>
            <a:r>
              <a:rPr lang="en-IE" sz="1800" dirty="0" smtClean="0"/>
              <a:t>Online </a:t>
            </a:r>
            <a:r>
              <a:rPr lang="en-IE" sz="1800" dirty="0"/>
              <a:t>programs and </a:t>
            </a:r>
            <a:r>
              <a:rPr lang="en-IE" sz="1800" dirty="0" smtClean="0"/>
              <a:t>information:</a:t>
            </a:r>
            <a:r>
              <a:rPr lang="en-IE" sz="1800" dirty="0"/>
              <a:t/>
            </a:r>
            <a:br>
              <a:rPr lang="en-IE" sz="1800" dirty="0"/>
            </a:br>
            <a:r>
              <a:rPr lang="en-IE" sz="1800" dirty="0" smtClean="0"/>
              <a:t>	CDC</a:t>
            </a:r>
            <a:r>
              <a:rPr lang="en-IE" sz="1800" dirty="0"/>
              <a:t/>
            </a:r>
            <a:br>
              <a:rPr lang="en-IE" sz="1800" dirty="0"/>
            </a:br>
            <a:r>
              <a:rPr lang="en-IE" sz="1800" dirty="0" smtClean="0"/>
              <a:t>	Adherence </a:t>
            </a:r>
            <a:r>
              <a:rPr lang="en-IE" sz="1800" dirty="0"/>
              <a:t>360</a:t>
            </a:r>
            <a:br>
              <a:rPr lang="en-IE" sz="1800" dirty="0"/>
            </a:br>
            <a:r>
              <a:rPr lang="en-IE" sz="1800" dirty="0" smtClean="0"/>
              <a:t>	NHS</a:t>
            </a:r>
            <a:r>
              <a:rPr lang="en-IE" sz="1800" dirty="0"/>
              <a:t/>
            </a:r>
            <a:br>
              <a:rPr lang="en-IE" sz="1800" dirty="0"/>
            </a:br>
            <a:r>
              <a:rPr lang="en-IE" sz="1800" dirty="0"/>
              <a:t> </a:t>
            </a:r>
            <a:br>
              <a:rPr lang="en-IE" sz="1800" dirty="0"/>
            </a:br>
            <a:r>
              <a:rPr lang="en-IE" sz="1800" dirty="0"/>
              <a:t>Motivational interviewing</a:t>
            </a:r>
            <a:br>
              <a:rPr lang="en-IE" sz="1800" dirty="0"/>
            </a:br>
            <a:r>
              <a:rPr lang="en-IE" sz="1800" dirty="0"/>
              <a:t>Relaxation and stress reduction training </a:t>
            </a:r>
            <a:endParaRPr lang="en-GB" sz="600" b="1" dirty="0">
              <a:solidFill>
                <a:srgbClr val="9966FF"/>
              </a:solidFill>
              <a:latin typeface="MetaBookLF-Bold" charset="0"/>
            </a:endParaRPr>
          </a:p>
        </p:txBody>
      </p:sp>
    </p:spTree>
    <p:extLst>
      <p:ext uri="{BB962C8B-B14F-4D97-AF65-F5344CB8AC3E}">
        <p14:creationId xmlns:p14="http://schemas.microsoft.com/office/powerpoint/2010/main" val="36009528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3600" dirty="0" smtClean="0">
                <a:solidFill>
                  <a:srgbClr val="E11937"/>
                </a:solidFill>
              </a:rPr>
              <a:t>LIVING WITH </a:t>
            </a:r>
            <a:r>
              <a:rPr lang="en-US" sz="3600" b="1" dirty="0" smtClean="0">
                <a:solidFill>
                  <a:srgbClr val="E11937"/>
                </a:solidFill>
              </a:rPr>
              <a:t>CHRONIC ILLNESS</a:t>
            </a:r>
            <a:endParaRPr lang="en-US" sz="3600" b="1" dirty="0">
              <a:solidFill>
                <a:srgbClr val="E11937"/>
              </a:solidFill>
            </a:endParaRPr>
          </a:p>
        </p:txBody>
      </p:sp>
      <p:sp>
        <p:nvSpPr>
          <p:cNvPr id="5" name="Content Placeholder 4"/>
          <p:cNvSpPr>
            <a:spLocks noGrp="1"/>
          </p:cNvSpPr>
          <p:nvPr>
            <p:ph idx="1"/>
          </p:nvPr>
        </p:nvSpPr>
        <p:spPr>
          <a:xfrm>
            <a:off x="3131840" y="2099989"/>
            <a:ext cx="5554960" cy="4209331"/>
          </a:xfrm>
        </p:spPr>
        <p:txBody>
          <a:bodyPr/>
          <a:lstStyle/>
          <a:p>
            <a:pPr>
              <a:buClr>
                <a:srgbClr val="E11937"/>
              </a:buClr>
              <a:buFont typeface="Calibri" panose="020F0502020204030204" pitchFamily="34" charset="0"/>
              <a:buChar char="l"/>
            </a:pPr>
            <a:r>
              <a:rPr lang="en-US" sz="3600" dirty="0" smtClean="0">
                <a:solidFill>
                  <a:schemeClr val="bg1">
                    <a:lumMod val="50000"/>
                  </a:schemeClr>
                </a:solidFill>
              </a:rPr>
              <a:t>Education</a:t>
            </a:r>
            <a:endParaRPr lang="en-US" sz="3600" dirty="0" smtClean="0">
              <a:solidFill>
                <a:schemeClr val="bg1">
                  <a:lumMod val="50000"/>
                </a:schemeClr>
              </a:solidFill>
            </a:endParaRPr>
          </a:p>
          <a:p>
            <a:pPr marL="457200" lvl="1" indent="0">
              <a:buClr>
                <a:srgbClr val="E11937"/>
              </a:buClr>
              <a:buNone/>
            </a:pPr>
            <a:endParaRPr lang="en-US" dirty="0" smtClean="0">
              <a:solidFill>
                <a:schemeClr val="bg1">
                  <a:lumMod val="50000"/>
                </a:schemeClr>
              </a:solidFill>
            </a:endParaRPr>
          </a:p>
          <a:p>
            <a:pPr>
              <a:buClr>
                <a:srgbClr val="E11937"/>
              </a:buClr>
              <a:buFont typeface="Calibri" panose="020F0502020204030204" pitchFamily="34" charset="0"/>
              <a:buChar char="l"/>
            </a:pPr>
            <a:r>
              <a:rPr lang="en-US" dirty="0" smtClean="0">
                <a:solidFill>
                  <a:schemeClr val="bg1">
                    <a:lumMod val="50000"/>
                  </a:schemeClr>
                </a:solidFill>
              </a:rPr>
              <a:t>Better Health Better Living </a:t>
            </a:r>
            <a:r>
              <a:rPr lang="en-US" dirty="0" err="1" smtClean="0">
                <a:solidFill>
                  <a:schemeClr val="bg1">
                    <a:lumMod val="50000"/>
                  </a:schemeClr>
                </a:solidFill>
              </a:rPr>
              <a:t>Programme</a:t>
            </a:r>
            <a:endParaRPr lang="en-US" dirty="0" smtClean="0">
              <a:solidFill>
                <a:schemeClr val="bg1">
                  <a:lumMod val="50000"/>
                </a:schemeClr>
              </a:solidFill>
            </a:endParaRPr>
          </a:p>
          <a:p>
            <a:pPr>
              <a:buClr>
                <a:srgbClr val="E11937"/>
              </a:buClr>
              <a:buFont typeface="Calibri" panose="020F0502020204030204" pitchFamily="34" charset="0"/>
              <a:buChar char="l"/>
            </a:pPr>
            <a:endParaRPr lang="en-US" sz="1200" dirty="0" smtClean="0">
              <a:solidFill>
                <a:schemeClr val="bg1">
                  <a:lumMod val="50000"/>
                </a:schemeClr>
              </a:solidFill>
            </a:endParaRPr>
          </a:p>
          <a:p>
            <a:pPr>
              <a:buClr>
                <a:srgbClr val="E11937"/>
              </a:buClr>
              <a:buFont typeface="Calibri" panose="020F0502020204030204" pitchFamily="34" charset="0"/>
              <a:buChar char="l"/>
            </a:pPr>
            <a:r>
              <a:rPr lang="en-US" dirty="0" err="1" smtClean="0">
                <a:solidFill>
                  <a:schemeClr val="bg1">
                    <a:lumMod val="50000"/>
                  </a:schemeClr>
                </a:solidFill>
              </a:rPr>
              <a:t>Beaumont.ie</a:t>
            </a:r>
            <a:r>
              <a:rPr lang="en-US" dirty="0" smtClean="0">
                <a:solidFill>
                  <a:schemeClr val="bg1">
                    <a:lumMod val="50000"/>
                  </a:schemeClr>
                </a:solidFill>
              </a:rPr>
              <a:t>/marc</a:t>
            </a:r>
            <a:endParaRPr lang="en-US" dirty="0">
              <a:solidFill>
                <a:schemeClr val="bg1">
                  <a:lumMod val="50000"/>
                </a:schemeClr>
              </a:solidFill>
            </a:endParaRPr>
          </a:p>
        </p:txBody>
      </p:sp>
      <p:pic>
        <p:nvPicPr>
          <p:cNvPr id="6" name="Picture 2" descr="http://www.hse.ie/images_upload/portal/eng/Find_a_Service/National_Cancer_Control_Programme/About_NCCP/Beaumont%20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348880"/>
            <a:ext cx="2232248" cy="2421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51176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42" name="Oval 2"/>
          <p:cNvSpPr>
            <a:spLocks noChangeArrowheads="1"/>
          </p:cNvSpPr>
          <p:nvPr/>
        </p:nvSpPr>
        <p:spPr bwMode="auto">
          <a:xfrm>
            <a:off x="2514600" y="1981200"/>
            <a:ext cx="2895600" cy="2971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0" hangingPunct="0">
              <a:defRPr/>
            </a:pPr>
            <a:r>
              <a:rPr lang="en-GB" sz="3200">
                <a:solidFill>
                  <a:srgbClr val="000000"/>
                </a:solidFill>
                <a:latin typeface="Trebuchet MS" charset="0"/>
              </a:rPr>
              <a:t>Illness</a:t>
            </a:r>
          </a:p>
          <a:p>
            <a:pPr algn="ctr" eaLnBrk="0" hangingPunct="0">
              <a:defRPr/>
            </a:pPr>
            <a:endParaRPr lang="en-GB">
              <a:latin typeface="Trebuchet MS" charset="0"/>
            </a:endParaRPr>
          </a:p>
        </p:txBody>
      </p:sp>
      <p:sp>
        <p:nvSpPr>
          <p:cNvPr id="1136643" name="Text Box 3"/>
          <p:cNvSpPr txBox="1">
            <a:spLocks noChangeArrowheads="1"/>
          </p:cNvSpPr>
          <p:nvPr/>
        </p:nvSpPr>
        <p:spPr bwMode="auto">
          <a:xfrm>
            <a:off x="609600" y="533400"/>
            <a:ext cx="2362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spcBef>
                <a:spcPct val="50000"/>
              </a:spcBef>
              <a:defRPr/>
            </a:pPr>
            <a:r>
              <a:rPr lang="en-GB" sz="2800" b="1" dirty="0">
                <a:latin typeface="Trebuchet MS" charset="0"/>
              </a:rPr>
              <a:t>Disease</a:t>
            </a:r>
            <a:endParaRPr lang="en-GB" sz="4400" b="1" dirty="0"/>
          </a:p>
        </p:txBody>
      </p:sp>
      <p:sp>
        <p:nvSpPr>
          <p:cNvPr id="1136644" name="Text Box 4"/>
          <p:cNvSpPr txBox="1">
            <a:spLocks noChangeArrowheads="1"/>
          </p:cNvSpPr>
          <p:nvPr/>
        </p:nvSpPr>
        <p:spPr bwMode="auto">
          <a:xfrm>
            <a:off x="5867400" y="685800"/>
            <a:ext cx="3048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spcBef>
                <a:spcPct val="50000"/>
              </a:spcBef>
              <a:defRPr/>
            </a:pPr>
            <a:r>
              <a:rPr lang="en-GB" sz="2800" b="1" dirty="0">
                <a:latin typeface="Trebuchet MS" charset="0"/>
              </a:rPr>
              <a:t>Socio-Cultural</a:t>
            </a:r>
            <a:endParaRPr lang="en-GB" sz="4400" b="1" dirty="0"/>
          </a:p>
        </p:txBody>
      </p:sp>
      <p:sp>
        <p:nvSpPr>
          <p:cNvPr id="1136645" name="Text Box 5"/>
          <p:cNvSpPr txBox="1">
            <a:spLocks noChangeArrowheads="1"/>
          </p:cNvSpPr>
          <p:nvPr/>
        </p:nvSpPr>
        <p:spPr bwMode="auto">
          <a:xfrm>
            <a:off x="6172200" y="4953000"/>
            <a:ext cx="2648272"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0" hangingPunct="0">
              <a:spcBef>
                <a:spcPct val="50000"/>
              </a:spcBef>
              <a:defRPr/>
            </a:pPr>
            <a:endParaRPr lang="en-GB" sz="2800" b="1" dirty="0" smtClean="0">
              <a:latin typeface="Trebuchet MS" charset="0"/>
            </a:endParaRPr>
          </a:p>
          <a:p>
            <a:pPr eaLnBrk="0" hangingPunct="0">
              <a:spcBef>
                <a:spcPct val="50000"/>
              </a:spcBef>
              <a:defRPr/>
            </a:pPr>
            <a:r>
              <a:rPr lang="en-GB" sz="2800" b="1" dirty="0" smtClean="0">
                <a:latin typeface="Trebuchet MS" charset="0"/>
              </a:rPr>
              <a:t>Psychological</a:t>
            </a:r>
            <a:endParaRPr lang="en-GB" sz="4400" b="1" dirty="0"/>
          </a:p>
        </p:txBody>
      </p:sp>
      <p:sp>
        <p:nvSpPr>
          <p:cNvPr id="1136646" name="Line 6"/>
          <p:cNvSpPr>
            <a:spLocks noChangeShapeType="1"/>
          </p:cNvSpPr>
          <p:nvPr/>
        </p:nvSpPr>
        <p:spPr bwMode="auto">
          <a:xfrm>
            <a:off x="2057400" y="1066800"/>
            <a:ext cx="914400" cy="106680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36647" name="Text Box 7"/>
          <p:cNvSpPr txBox="1">
            <a:spLocks noChangeArrowheads="1"/>
          </p:cNvSpPr>
          <p:nvPr/>
        </p:nvSpPr>
        <p:spPr bwMode="auto">
          <a:xfrm>
            <a:off x="533400" y="5334000"/>
            <a:ext cx="2362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spcBef>
                <a:spcPct val="50000"/>
              </a:spcBef>
              <a:defRPr/>
            </a:pPr>
            <a:r>
              <a:rPr lang="en-GB" sz="2800" b="1" dirty="0">
                <a:latin typeface="Trebuchet MS" charset="0"/>
              </a:rPr>
              <a:t>Physiology</a:t>
            </a:r>
            <a:endParaRPr lang="en-GB" sz="4400" b="1" dirty="0"/>
          </a:p>
        </p:txBody>
      </p:sp>
      <p:sp>
        <p:nvSpPr>
          <p:cNvPr id="1136648" name="Line 8"/>
          <p:cNvSpPr>
            <a:spLocks noChangeShapeType="1"/>
          </p:cNvSpPr>
          <p:nvPr/>
        </p:nvSpPr>
        <p:spPr bwMode="auto">
          <a:xfrm flipV="1">
            <a:off x="1828800" y="4572000"/>
            <a:ext cx="990600" cy="76200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36649" name="Line 9"/>
          <p:cNvSpPr>
            <a:spLocks noChangeShapeType="1"/>
          </p:cNvSpPr>
          <p:nvPr/>
        </p:nvSpPr>
        <p:spPr bwMode="auto">
          <a:xfrm flipH="1">
            <a:off x="5334000" y="1295400"/>
            <a:ext cx="1600200" cy="114300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36650" name="Line 10"/>
          <p:cNvSpPr>
            <a:spLocks noChangeShapeType="1"/>
          </p:cNvSpPr>
          <p:nvPr/>
        </p:nvSpPr>
        <p:spPr bwMode="auto">
          <a:xfrm flipH="1" flipV="1">
            <a:off x="5410200" y="4267200"/>
            <a:ext cx="1610072" cy="1106016"/>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Tree>
    <p:extLst>
      <p:ext uri="{BB962C8B-B14F-4D97-AF65-F5344CB8AC3E}">
        <p14:creationId xmlns:p14="http://schemas.microsoft.com/office/powerpoint/2010/main" val="782449253"/>
      </p:ext>
    </p:extLst>
  </p:cSld>
  <p:clrMapOvr>
    <a:masterClrMapping/>
  </p:clrMapOvr>
  <p:transition xmlns:p14="http://schemas.microsoft.com/office/powerpoint/2010/main">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6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66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66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366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43" grpId="0"/>
      <p:bldP spid="1136644" grpId="0"/>
      <p:bldP spid="1136645" grpId="0"/>
      <p:bldP spid="11366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Vertical Text Placeholder 4"/>
          <p:cNvSpPr>
            <a:spLocks noGrp="1"/>
          </p:cNvSpPr>
          <p:nvPr>
            <p:ph type="subTitle" idx="4294967295"/>
          </p:nvPr>
        </p:nvSpPr>
        <p:spPr>
          <a:xfrm>
            <a:off x="0" y="3886200"/>
            <a:ext cx="6400800" cy="1752600"/>
          </a:xfrm>
        </p:spPr>
        <p:txBody>
          <a:bodyPr/>
          <a:lstStyle/>
          <a:p>
            <a:endParaRPr lang="en-US" smtClean="0">
              <a:ea typeface="ＭＳ Ｐゴシック" pitchFamily="34" charset="-128"/>
            </a:endParaRPr>
          </a:p>
          <a:p>
            <a:endParaRPr lang="en-US" smtClean="0">
              <a:ea typeface="ＭＳ Ｐゴシック" pitchFamily="34" charset="-128"/>
            </a:endParaRPr>
          </a:p>
          <a:p>
            <a:endParaRPr lang="en-US" smtClean="0">
              <a:ea typeface="ＭＳ Ｐゴシック" pitchFamily="34" charset="-128"/>
            </a:endParaRPr>
          </a:p>
          <a:p>
            <a:endParaRPr lang="en-US" smtClean="0">
              <a:ea typeface="ＭＳ Ｐゴシック" pitchFamily="34" charset="-128"/>
            </a:endParaRPr>
          </a:p>
        </p:txBody>
      </p:sp>
      <p:pic>
        <p:nvPicPr>
          <p:cNvPr id="55298" name="Picture 4" descr="http://www.ika.ie/wp-content/uploads/2012/01/beaumont_1_s.jpg"/>
          <p:cNvPicPr>
            <a:picLocks noChangeAspect="1" noChangeArrowheads="1"/>
          </p:cNvPicPr>
          <p:nvPr/>
        </p:nvPicPr>
        <p:blipFill>
          <a:blip r:embed="rId2"/>
          <a:srcRect/>
          <a:stretch>
            <a:fillRect/>
          </a:stretch>
        </p:blipFill>
        <p:spPr bwMode="auto">
          <a:xfrm>
            <a:off x="179388" y="260350"/>
            <a:ext cx="1246187" cy="1728788"/>
          </a:xfrm>
          <a:prstGeom prst="rect">
            <a:avLst/>
          </a:prstGeom>
          <a:noFill/>
          <a:ln w="9525">
            <a:noFill/>
            <a:miter lim="800000"/>
            <a:headEnd/>
            <a:tailEnd/>
          </a:ln>
        </p:spPr>
      </p:pic>
      <p:pic>
        <p:nvPicPr>
          <p:cNvPr id="55299" name="Picture 6" descr="http://www.ika.ie/wp-content/uploads/2012/01/beaumont_2_s.jpg"/>
          <p:cNvPicPr>
            <a:picLocks noChangeAspect="1" noChangeArrowheads="1"/>
          </p:cNvPicPr>
          <p:nvPr/>
        </p:nvPicPr>
        <p:blipFill>
          <a:blip r:embed="rId3"/>
          <a:srcRect/>
          <a:stretch>
            <a:fillRect/>
          </a:stretch>
        </p:blipFill>
        <p:spPr bwMode="auto">
          <a:xfrm>
            <a:off x="1403350" y="908050"/>
            <a:ext cx="1223963" cy="1701800"/>
          </a:xfrm>
          <a:prstGeom prst="rect">
            <a:avLst/>
          </a:prstGeom>
          <a:noFill/>
          <a:ln w="9525">
            <a:noFill/>
            <a:miter lim="800000"/>
            <a:headEnd/>
            <a:tailEnd/>
          </a:ln>
        </p:spPr>
      </p:pic>
      <p:pic>
        <p:nvPicPr>
          <p:cNvPr id="55300" name="Picture 8" descr="http://www.ika.ie/wp-content/uploads/2012/01/beaumont_3_s.jpg"/>
          <p:cNvPicPr>
            <a:picLocks noChangeAspect="1" noChangeArrowheads="1"/>
          </p:cNvPicPr>
          <p:nvPr/>
        </p:nvPicPr>
        <p:blipFill>
          <a:blip r:embed="rId4"/>
          <a:srcRect/>
          <a:stretch>
            <a:fillRect/>
          </a:stretch>
        </p:blipFill>
        <p:spPr bwMode="auto">
          <a:xfrm>
            <a:off x="2555875" y="2060575"/>
            <a:ext cx="1223963" cy="1698625"/>
          </a:xfrm>
          <a:prstGeom prst="rect">
            <a:avLst/>
          </a:prstGeom>
          <a:noFill/>
          <a:ln w="9525">
            <a:noFill/>
            <a:miter lim="800000"/>
            <a:headEnd/>
            <a:tailEnd/>
          </a:ln>
        </p:spPr>
      </p:pic>
      <p:pic>
        <p:nvPicPr>
          <p:cNvPr id="55301" name="Picture 10" descr="http://www.ika.ie/wp-content/uploads/2012/01/beaumont_4_s.jpg"/>
          <p:cNvPicPr>
            <a:picLocks noChangeAspect="1" noChangeArrowheads="1"/>
          </p:cNvPicPr>
          <p:nvPr/>
        </p:nvPicPr>
        <p:blipFill>
          <a:blip r:embed="rId5"/>
          <a:srcRect/>
          <a:stretch>
            <a:fillRect/>
          </a:stretch>
        </p:blipFill>
        <p:spPr bwMode="auto">
          <a:xfrm>
            <a:off x="395288" y="2997200"/>
            <a:ext cx="1223962" cy="1698625"/>
          </a:xfrm>
          <a:prstGeom prst="rect">
            <a:avLst/>
          </a:prstGeom>
          <a:noFill/>
          <a:ln w="9525">
            <a:noFill/>
            <a:miter lim="800000"/>
            <a:headEnd/>
            <a:tailEnd/>
          </a:ln>
        </p:spPr>
      </p:pic>
      <p:pic>
        <p:nvPicPr>
          <p:cNvPr id="55302" name="Picture 12" descr="http://www.ika.ie/wp-content/uploads/2013/09/beaumont_1_2.jpg"/>
          <p:cNvPicPr>
            <a:picLocks noChangeAspect="1" noChangeArrowheads="1"/>
          </p:cNvPicPr>
          <p:nvPr/>
        </p:nvPicPr>
        <p:blipFill>
          <a:blip r:embed="rId6"/>
          <a:srcRect/>
          <a:stretch>
            <a:fillRect/>
          </a:stretch>
        </p:blipFill>
        <p:spPr bwMode="auto">
          <a:xfrm>
            <a:off x="1619250" y="4076700"/>
            <a:ext cx="1193800" cy="1655763"/>
          </a:xfrm>
          <a:prstGeom prst="rect">
            <a:avLst/>
          </a:prstGeom>
          <a:noFill/>
          <a:ln w="9525">
            <a:noFill/>
            <a:miter lim="800000"/>
            <a:headEnd/>
            <a:tailEnd/>
          </a:ln>
        </p:spPr>
      </p:pic>
      <p:pic>
        <p:nvPicPr>
          <p:cNvPr id="55303" name="Picture 1"/>
          <p:cNvPicPr>
            <a:picLocks noChangeAspect="1"/>
          </p:cNvPicPr>
          <p:nvPr/>
        </p:nvPicPr>
        <p:blipFill>
          <a:blip r:embed="rId7"/>
          <a:srcRect/>
          <a:stretch>
            <a:fillRect/>
          </a:stretch>
        </p:blipFill>
        <p:spPr bwMode="auto">
          <a:xfrm>
            <a:off x="4716463" y="1196975"/>
            <a:ext cx="3576637" cy="50403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457200" y="274638"/>
            <a:ext cx="8229600" cy="922337"/>
          </a:xfrm>
        </p:spPr>
        <p:txBody>
          <a:bodyPr/>
          <a:lstStyle/>
          <a:p>
            <a:r>
              <a:rPr lang="en-US" b="1" smtClean="0">
                <a:ea typeface="ＭＳ Ｐゴシック" pitchFamily="34" charset="-128"/>
              </a:rPr>
              <a:t>WEBSITES </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p:txBody>
      </p:sp>
      <p:sp>
        <p:nvSpPr>
          <p:cNvPr id="3" name="Content Placeholder 2"/>
          <p:cNvSpPr>
            <a:spLocks noGrp="1"/>
          </p:cNvSpPr>
          <p:nvPr>
            <p:ph idx="1"/>
          </p:nvPr>
        </p:nvSpPr>
        <p:spPr>
          <a:xfrm>
            <a:off x="457200" y="981075"/>
            <a:ext cx="8229600" cy="5688013"/>
          </a:xfrm>
        </p:spPr>
        <p:txBody>
          <a:bodyPr/>
          <a:lstStyle/>
          <a:p>
            <a:r>
              <a:rPr lang="en-US" dirty="0" smtClean="0">
                <a:solidFill>
                  <a:srgbClr val="4597A0"/>
                </a:solidFill>
                <a:ea typeface="ＭＳ Ｐゴシック" pitchFamily="34" charset="-128"/>
              </a:rPr>
              <a:t>www.beaumont.ie/renalunit </a:t>
            </a:r>
          </a:p>
          <a:p>
            <a:r>
              <a:rPr lang="en-US" b="1" dirty="0" smtClean="0">
                <a:solidFill>
                  <a:srgbClr val="FF0000"/>
                </a:solidFill>
                <a:ea typeface="ＭＳ Ｐゴシック" pitchFamily="34" charset="-128"/>
                <a:hlinkClick r:id="rId2"/>
              </a:rPr>
              <a:t>www.beaumont.ie/marc</a:t>
            </a:r>
            <a:endParaRPr lang="en-US" b="1" dirty="0" smtClean="0">
              <a:solidFill>
                <a:srgbClr val="FF0000"/>
              </a:solidFill>
              <a:ea typeface="ＭＳ Ｐゴシック" pitchFamily="34" charset="-128"/>
            </a:endParaRPr>
          </a:p>
          <a:p>
            <a:r>
              <a:rPr lang="en-US" dirty="0" smtClean="0">
                <a:solidFill>
                  <a:srgbClr val="4597A0"/>
                </a:solidFill>
                <a:ea typeface="ＭＳ Ｐゴシック" pitchFamily="34" charset="-128"/>
              </a:rPr>
              <a:t>www.ika.ie </a:t>
            </a:r>
          </a:p>
          <a:p>
            <a:endParaRPr lang="en-US" sz="1600" dirty="0" smtClean="0">
              <a:ea typeface="ＭＳ Ｐゴシック" pitchFamily="34" charset="-128"/>
            </a:endParaRPr>
          </a:p>
          <a:p>
            <a:pPr>
              <a:buFontTx/>
              <a:buNone/>
            </a:pPr>
            <a:r>
              <a:rPr lang="en-US" b="1" dirty="0" smtClean="0">
                <a:solidFill>
                  <a:srgbClr val="0000FF"/>
                </a:solidFill>
                <a:ea typeface="ＭＳ Ｐゴシック" pitchFamily="34" charset="-128"/>
              </a:rPr>
              <a:t>www.nkf.co.uk </a:t>
            </a:r>
          </a:p>
          <a:p>
            <a:pPr>
              <a:buFontTx/>
              <a:buNone/>
            </a:pPr>
            <a:r>
              <a:rPr lang="en-US" b="1" dirty="0" smtClean="0">
                <a:solidFill>
                  <a:srgbClr val="0000FF"/>
                </a:solidFill>
                <a:ea typeface="ＭＳ Ｐゴシック" pitchFamily="34" charset="-128"/>
              </a:rPr>
              <a:t>www.Ihatedialysis.com </a:t>
            </a:r>
          </a:p>
          <a:p>
            <a:pPr>
              <a:buFontTx/>
              <a:buNone/>
            </a:pPr>
            <a:r>
              <a:rPr lang="en-US" b="1" dirty="0" smtClean="0">
                <a:solidFill>
                  <a:srgbClr val="0000FF"/>
                </a:solidFill>
                <a:ea typeface="ＭＳ Ｐゴシック" pitchFamily="34" charset="-128"/>
              </a:rPr>
              <a:t>www.nkf@kidneys.org </a:t>
            </a:r>
          </a:p>
          <a:p>
            <a:pPr>
              <a:buFontTx/>
              <a:buNone/>
            </a:pPr>
            <a:r>
              <a:rPr lang="en-US" b="1" dirty="0" smtClean="0">
                <a:solidFill>
                  <a:srgbClr val="0000FF"/>
                </a:solidFill>
                <a:ea typeface="ＭＳ Ｐゴシック" pitchFamily="34" charset="-128"/>
              </a:rPr>
              <a:t>www.nipka.org </a:t>
            </a:r>
            <a:endParaRPr lang="en-US" dirty="0" smtClean="0">
              <a:solidFill>
                <a:srgbClr val="0000FF"/>
              </a:solidFill>
              <a:ea typeface="ＭＳ Ｐゴシック" pitchFamily="34" charset="-128"/>
            </a:endParaRPr>
          </a:p>
          <a:p>
            <a:pPr>
              <a:buFontTx/>
              <a:buNone/>
            </a:pPr>
            <a:endParaRPr lang="en-US" sz="1600" dirty="0" smtClean="0">
              <a:ea typeface="ＭＳ Ｐゴシック" pitchFamily="34" charset="-128"/>
            </a:endParaRPr>
          </a:p>
          <a:p>
            <a:r>
              <a:rPr lang="en-US" b="1" dirty="0" smtClean="0">
                <a:ea typeface="ＭＳ Ｐゴシック" pitchFamily="34" charset="-128"/>
              </a:rPr>
              <a:t>www.getselfhelp.co.uk www.helpguide.org. </a:t>
            </a:r>
            <a:endParaRPr lang="en-US" dirty="0" smtClean="0">
              <a:ea typeface="ＭＳ Ｐゴシック" pitchFamily="34" charset="-128"/>
            </a:endParaRP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51920" y="1412776"/>
            <a:ext cx="5112568" cy="5184576"/>
          </a:xfrm>
        </p:spPr>
        <p:txBody>
          <a:bodyPr>
            <a:normAutofit/>
          </a:bodyPr>
          <a:lstStyle/>
          <a:p>
            <a:pPr marL="342900" lvl="1" indent="-342900" algn="l">
              <a:buClr>
                <a:srgbClr val="E11937"/>
              </a:buClr>
              <a:buFont typeface="Calibri" panose="020F0502020204030204" pitchFamily="34" charset="0"/>
              <a:buChar char="l"/>
            </a:pPr>
            <a:r>
              <a:rPr lang="en-IE" sz="2300" dirty="0" smtClean="0">
                <a:solidFill>
                  <a:schemeClr val="bg1">
                    <a:lumMod val="50000"/>
                  </a:schemeClr>
                </a:solidFill>
                <a:latin typeface="+mj-lt"/>
              </a:rPr>
              <a:t>Internationally recognised</a:t>
            </a:r>
          </a:p>
          <a:p>
            <a:pPr marL="342900" lvl="1" indent="-342900" algn="l">
              <a:buClr>
                <a:srgbClr val="E11937"/>
              </a:buClr>
              <a:buFont typeface="Calibri" panose="020F0502020204030204" pitchFamily="34" charset="0"/>
              <a:buChar char="l"/>
            </a:pPr>
            <a:endParaRPr lang="en-IE" sz="1300" dirty="0">
              <a:solidFill>
                <a:schemeClr val="bg1">
                  <a:lumMod val="50000"/>
                </a:schemeClr>
              </a:solidFill>
              <a:latin typeface="+mj-lt"/>
            </a:endParaRPr>
          </a:p>
          <a:p>
            <a:pPr marL="342900" lvl="1" indent="-342900" algn="l">
              <a:buClr>
                <a:srgbClr val="E11937"/>
              </a:buClr>
              <a:buFont typeface="Calibri" panose="020F0502020204030204" pitchFamily="34" charset="0"/>
              <a:buChar char="l"/>
            </a:pPr>
            <a:r>
              <a:rPr lang="en-IE" sz="2300" dirty="0" smtClean="0">
                <a:solidFill>
                  <a:schemeClr val="bg1">
                    <a:lumMod val="50000"/>
                  </a:schemeClr>
                </a:solidFill>
                <a:latin typeface="+mj-lt"/>
              </a:rPr>
              <a:t>Evidence based</a:t>
            </a:r>
          </a:p>
          <a:p>
            <a:pPr marL="342900" lvl="1" indent="-342900" algn="l">
              <a:buClr>
                <a:srgbClr val="E11937"/>
              </a:buClr>
              <a:buFont typeface="Calibri" panose="020F0502020204030204" pitchFamily="34" charset="0"/>
              <a:buChar char="l"/>
            </a:pPr>
            <a:endParaRPr lang="en-IE" sz="1300" dirty="0" smtClean="0">
              <a:solidFill>
                <a:schemeClr val="bg1">
                  <a:lumMod val="50000"/>
                </a:schemeClr>
              </a:solidFill>
              <a:latin typeface="+mj-lt"/>
            </a:endParaRPr>
          </a:p>
          <a:p>
            <a:pPr marL="342900" lvl="1" indent="-342900" algn="l">
              <a:buClr>
                <a:srgbClr val="E11937"/>
              </a:buClr>
              <a:buFont typeface="Calibri" panose="020F0502020204030204" pitchFamily="34" charset="0"/>
              <a:buChar char="l"/>
            </a:pPr>
            <a:r>
              <a:rPr lang="en-IE" sz="2300" dirty="0" smtClean="0">
                <a:solidFill>
                  <a:schemeClr val="bg1">
                    <a:lumMod val="50000"/>
                  </a:schemeClr>
                </a:solidFill>
                <a:latin typeface="+mj-lt"/>
              </a:rPr>
              <a:t>Efficacious psychosocial educational intervention model for various disease populations</a:t>
            </a:r>
          </a:p>
          <a:p>
            <a:pPr marL="800100" lvl="2" indent="-342900" algn="l">
              <a:buClr>
                <a:srgbClr val="E11937"/>
              </a:buClr>
              <a:buFont typeface="Calibri" panose="020F0502020204030204" pitchFamily="34" charset="0"/>
              <a:buChar char="l"/>
            </a:pPr>
            <a:r>
              <a:rPr lang="en-IE" sz="2000" dirty="0" smtClean="0">
                <a:solidFill>
                  <a:schemeClr val="bg1">
                    <a:lumMod val="50000"/>
                  </a:schemeClr>
                </a:solidFill>
                <a:latin typeface="+mj-lt"/>
              </a:rPr>
              <a:t>improves </a:t>
            </a:r>
            <a:r>
              <a:rPr lang="en-IE" sz="2000" dirty="0" err="1" smtClean="0">
                <a:solidFill>
                  <a:schemeClr val="bg1">
                    <a:lumMod val="50000"/>
                  </a:schemeClr>
                </a:solidFill>
                <a:latin typeface="+mj-lt"/>
              </a:rPr>
              <a:t>HRQoL</a:t>
            </a:r>
            <a:r>
              <a:rPr lang="en-IE" sz="2000" dirty="0" smtClean="0">
                <a:solidFill>
                  <a:schemeClr val="bg1">
                    <a:lumMod val="50000"/>
                  </a:schemeClr>
                </a:solidFill>
                <a:latin typeface="+mj-lt"/>
              </a:rPr>
              <a:t> and reduces health distress, with gains maintained at follow-up</a:t>
            </a:r>
          </a:p>
          <a:p>
            <a:pPr marL="342900" lvl="1" indent="-342900" algn="l">
              <a:buClr>
                <a:srgbClr val="E11937"/>
              </a:buClr>
              <a:buFont typeface="Calibri" panose="020F0502020204030204" pitchFamily="34" charset="0"/>
              <a:buChar char="l"/>
            </a:pPr>
            <a:endParaRPr lang="en-IE" sz="1200" dirty="0" smtClean="0">
              <a:solidFill>
                <a:schemeClr val="bg1">
                  <a:lumMod val="50000"/>
                </a:schemeClr>
              </a:solidFill>
              <a:latin typeface="+mj-lt"/>
            </a:endParaRPr>
          </a:p>
          <a:p>
            <a:pPr marL="342900" lvl="1" indent="-342900" algn="l">
              <a:buClr>
                <a:srgbClr val="E11937"/>
              </a:buClr>
              <a:buFont typeface="Calibri" panose="020F0502020204030204" pitchFamily="34" charset="0"/>
              <a:buChar char="l"/>
            </a:pPr>
            <a:r>
              <a:rPr lang="en-IE" sz="2300" dirty="0" smtClean="0">
                <a:solidFill>
                  <a:schemeClr val="bg1">
                    <a:lumMod val="50000"/>
                  </a:schemeClr>
                </a:solidFill>
                <a:latin typeface="+mj-lt"/>
              </a:rPr>
              <a:t>Licensed</a:t>
            </a:r>
            <a:r>
              <a:rPr lang="en-IE" sz="2300" dirty="0">
                <a:solidFill>
                  <a:schemeClr val="bg1">
                    <a:lumMod val="50000"/>
                  </a:schemeClr>
                </a:solidFill>
                <a:latin typeface="+mj-lt"/>
              </a:rPr>
              <a:t>, </a:t>
            </a:r>
            <a:r>
              <a:rPr lang="en-IE" sz="2300" dirty="0" err="1">
                <a:solidFill>
                  <a:schemeClr val="bg1">
                    <a:lumMod val="50000"/>
                  </a:schemeClr>
                </a:solidFill>
                <a:latin typeface="+mj-lt"/>
              </a:rPr>
              <a:t>manualised</a:t>
            </a:r>
            <a:r>
              <a:rPr lang="en-IE" sz="2300" dirty="0">
                <a:solidFill>
                  <a:schemeClr val="bg1">
                    <a:lumMod val="50000"/>
                  </a:schemeClr>
                </a:solidFill>
                <a:latin typeface="+mj-lt"/>
              </a:rPr>
              <a:t> programme from Stanford University with 20 years of established research in multiple disease </a:t>
            </a:r>
            <a:r>
              <a:rPr lang="en-IE" sz="2300" dirty="0" smtClean="0">
                <a:solidFill>
                  <a:schemeClr val="bg1">
                    <a:lumMod val="50000"/>
                  </a:schemeClr>
                </a:solidFill>
                <a:latin typeface="+mj-lt"/>
              </a:rPr>
              <a:t>conditions</a:t>
            </a:r>
            <a:endParaRPr lang="en-IE" sz="2300" dirty="0">
              <a:solidFill>
                <a:schemeClr val="bg1">
                  <a:lumMod val="50000"/>
                </a:schemeClr>
              </a:solidFill>
              <a:latin typeface="+mj-lt"/>
            </a:endParaRPr>
          </a:p>
          <a:p>
            <a:pPr marL="731520" lvl="1" indent="-274320" algn="l">
              <a:spcBef>
                <a:spcPts val="600"/>
              </a:spcBef>
              <a:buClr>
                <a:srgbClr val="FE8637"/>
              </a:buClr>
              <a:buSzPct val="70000"/>
              <a:buFont typeface="Wingdings"/>
              <a:buChar char=""/>
              <a:defRPr/>
            </a:pPr>
            <a:endParaRPr lang="en-IE" sz="1400" dirty="0" smtClean="0">
              <a:solidFill>
                <a:schemeClr val="bg1">
                  <a:lumMod val="50000"/>
                </a:schemeClr>
              </a:solidFill>
              <a:latin typeface="+mj-lt"/>
            </a:endParaRPr>
          </a:p>
          <a:p>
            <a:pPr marL="731520" lvl="1" indent="-274320" algn="l">
              <a:spcBef>
                <a:spcPts val="600"/>
              </a:spcBef>
              <a:buClr>
                <a:srgbClr val="FE8637"/>
              </a:buClr>
              <a:buSzPct val="70000"/>
              <a:buFont typeface="Wingdings"/>
              <a:buChar char=""/>
              <a:defRPr/>
            </a:pPr>
            <a:endParaRPr lang="en-IE" sz="1000" dirty="0">
              <a:solidFill>
                <a:schemeClr val="bg1">
                  <a:lumMod val="50000"/>
                </a:schemeClr>
              </a:solidFill>
              <a:latin typeface="+mj-lt"/>
            </a:endParaRPr>
          </a:p>
          <a:p>
            <a:endParaRPr lang="en-IE" dirty="0">
              <a:solidFill>
                <a:schemeClr val="bg1">
                  <a:lumMod val="50000"/>
                </a:schemeClr>
              </a:solidFill>
              <a:latin typeface="+mj-lt"/>
            </a:endParaRPr>
          </a:p>
        </p:txBody>
      </p:sp>
      <p:sp>
        <p:nvSpPr>
          <p:cNvPr id="4" name="Title 1"/>
          <p:cNvSpPr txBox="1">
            <a:spLocks/>
          </p:cNvSpPr>
          <p:nvPr/>
        </p:nvSpPr>
        <p:spPr bwMode="auto">
          <a:xfrm>
            <a:off x="457200" y="274638"/>
            <a:ext cx="8219256" cy="8501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fontAlgn="auto">
              <a:spcAft>
                <a:spcPts val="0"/>
              </a:spcAft>
              <a:defRPr/>
            </a:pPr>
            <a:r>
              <a:rPr lang="en-IE" sz="3600" b="1" kern="0" dirty="0" smtClean="0">
                <a:solidFill>
                  <a:srgbClr val="E11937"/>
                </a:solidFill>
              </a:rPr>
              <a:t>CDSM PROGRAMME</a:t>
            </a:r>
            <a:endParaRPr lang="en-IE" sz="1200" kern="0" dirty="0">
              <a:solidFill>
                <a:srgbClr val="E11937"/>
              </a:solidFill>
            </a:endParaRPr>
          </a:p>
        </p:txBody>
      </p:sp>
      <p:pic>
        <p:nvPicPr>
          <p:cNvPr id="258050" name="Picture 2" descr="http://invisibleillnessweek.com/wp-content/uploads/2013/07/whatdoyouchoose.gif"/>
          <p:cNvPicPr>
            <a:picLocks noChangeAspect="1" noChangeArrowheads="1" noCrop="1"/>
          </p:cNvPicPr>
          <p:nvPr/>
        </p:nvPicPr>
        <p:blipFill>
          <a:blip r:embed="rId2">
            <a:extLst>
              <a:ext uri="{BEBA8EAE-BF5A-486C-A8C5-ECC9F3942E4B}">
                <a14:imgProps xmlns:a14="http://schemas.microsoft.com/office/drawing/2010/main">
                  <a14:imgLayer r:embed="rId3">
                    <a14:imgEffect>
                      <a14:sharpenSoften amount="-25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36512" y="2564904"/>
            <a:ext cx="3540408" cy="2214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489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9256" cy="850106"/>
          </a:xfrm>
        </p:spPr>
        <p:txBody>
          <a:bodyPr>
            <a:noAutofit/>
          </a:bodyPr>
          <a:lstStyle/>
          <a:p>
            <a:pPr algn="l" fontAlgn="auto">
              <a:spcAft>
                <a:spcPts val="0"/>
              </a:spcAft>
              <a:defRPr/>
            </a:pPr>
            <a:r>
              <a:rPr lang="en-IE" sz="3600" b="1" dirty="0" smtClean="0">
                <a:solidFill>
                  <a:srgbClr val="E11937"/>
                </a:solidFill>
              </a:rPr>
              <a:t>BETTER HEALTH</a:t>
            </a:r>
            <a:r>
              <a:rPr lang="en-IE" sz="3600" dirty="0" smtClean="0">
                <a:solidFill>
                  <a:srgbClr val="E11937"/>
                </a:solidFill>
              </a:rPr>
              <a:t>, </a:t>
            </a:r>
            <a:r>
              <a:rPr lang="en-IE" sz="3600" b="1" dirty="0" smtClean="0">
                <a:solidFill>
                  <a:srgbClr val="E11937"/>
                </a:solidFill>
              </a:rPr>
              <a:t>BETTER LIVING </a:t>
            </a:r>
            <a:r>
              <a:rPr lang="en-IE" sz="1200" dirty="0" smtClean="0">
                <a:solidFill>
                  <a:srgbClr val="E11937"/>
                </a:solidFill>
              </a:rPr>
              <a:t>(CDSMP)</a:t>
            </a:r>
            <a:endParaRPr lang="en-IE" sz="1200" dirty="0">
              <a:solidFill>
                <a:srgbClr val="E11937"/>
              </a:solidFill>
            </a:endParaRPr>
          </a:p>
        </p:txBody>
      </p:sp>
      <p:sp>
        <p:nvSpPr>
          <p:cNvPr id="3" name="Content Placeholder 2"/>
          <p:cNvSpPr>
            <a:spLocks noGrp="1"/>
          </p:cNvSpPr>
          <p:nvPr>
            <p:ph sz="quarter" idx="1"/>
          </p:nvPr>
        </p:nvSpPr>
        <p:spPr>
          <a:xfrm>
            <a:off x="457200" y="1196975"/>
            <a:ext cx="7467600" cy="5276850"/>
          </a:xfrm>
        </p:spPr>
        <p:txBody>
          <a:bodyPr>
            <a:normAutofit fontScale="55000" lnSpcReduction="20000"/>
          </a:bodyPr>
          <a:lstStyle/>
          <a:p>
            <a:pPr marL="274320" indent="-274320" fontAlgn="auto">
              <a:spcAft>
                <a:spcPts val="0"/>
              </a:spcAft>
              <a:buNone/>
              <a:defRPr/>
            </a:pPr>
            <a:r>
              <a:rPr lang="en-IE" b="1" dirty="0" smtClean="0">
                <a:solidFill>
                  <a:schemeClr val="bg1">
                    <a:lumMod val="50000"/>
                  </a:schemeClr>
                </a:solidFill>
              </a:rPr>
              <a:t>What is </a:t>
            </a:r>
            <a:r>
              <a:rPr lang="en-IE" b="1" i="1" dirty="0" smtClean="0">
                <a:solidFill>
                  <a:schemeClr val="bg1">
                    <a:lumMod val="50000"/>
                  </a:schemeClr>
                </a:solidFill>
              </a:rPr>
              <a:t>Better Health, Better Living?</a:t>
            </a:r>
            <a:endParaRPr lang="en-IE" b="1" dirty="0">
              <a:solidFill>
                <a:schemeClr val="bg1">
                  <a:lumMod val="50000"/>
                </a:schemeClr>
              </a:solidFill>
            </a:endParaRPr>
          </a:p>
          <a:p>
            <a:pPr marL="274320" indent="-274320" fontAlgn="auto">
              <a:spcAft>
                <a:spcPts val="0"/>
              </a:spcAft>
              <a:buNone/>
              <a:defRPr/>
            </a:pPr>
            <a:r>
              <a:rPr lang="en-IE" sz="2900" dirty="0" smtClean="0">
                <a:solidFill>
                  <a:srgbClr val="E11937"/>
                </a:solidFill>
              </a:rPr>
              <a:t>Psycho-educational workshop for people with chronic conditions</a:t>
            </a:r>
          </a:p>
          <a:p>
            <a:pPr marL="640080" lvl="1" indent="-274320" fontAlgn="auto">
              <a:spcAft>
                <a:spcPts val="0"/>
              </a:spcAft>
              <a:buFont typeface="Wingdings 2"/>
              <a:buChar char=""/>
              <a:defRPr/>
            </a:pPr>
            <a:r>
              <a:rPr lang="en-IE" dirty="0" smtClean="0">
                <a:solidFill>
                  <a:schemeClr val="bg1">
                    <a:lumMod val="50000"/>
                  </a:schemeClr>
                </a:solidFill>
              </a:rPr>
              <a:t>Participants meet for 2.5 hour sessions once a week for 6 weeks</a:t>
            </a:r>
          </a:p>
          <a:p>
            <a:pPr marL="640080" lvl="1" indent="-274320" fontAlgn="auto">
              <a:spcAft>
                <a:spcPts val="0"/>
              </a:spcAft>
              <a:buFont typeface="Wingdings 2"/>
              <a:buChar char=""/>
              <a:defRPr/>
            </a:pPr>
            <a:r>
              <a:rPr lang="en-IE" dirty="0" smtClean="0">
                <a:solidFill>
                  <a:schemeClr val="bg1">
                    <a:lumMod val="50000"/>
                  </a:schemeClr>
                </a:solidFill>
              </a:rPr>
              <a:t>Led by  2 trained leaders , HCPs and peer leaders (patient volunteers) or just peer leaders</a:t>
            </a:r>
          </a:p>
          <a:p>
            <a:pPr marL="640080" lvl="1" indent="-274320" fontAlgn="auto">
              <a:spcAft>
                <a:spcPts val="0"/>
              </a:spcAft>
              <a:buFont typeface="Wingdings 2"/>
              <a:buChar char=""/>
              <a:defRPr/>
            </a:pPr>
            <a:r>
              <a:rPr lang="en-IE" dirty="0" smtClean="0">
                <a:solidFill>
                  <a:schemeClr val="bg1">
                    <a:lumMod val="50000"/>
                  </a:schemeClr>
                </a:solidFill>
              </a:rPr>
              <a:t>Designed to be taught in a community setting</a:t>
            </a:r>
          </a:p>
          <a:p>
            <a:pPr marL="365760" lvl="1" indent="0" fontAlgn="auto">
              <a:spcAft>
                <a:spcPts val="0"/>
              </a:spcAft>
              <a:buFont typeface="Wingdings 2"/>
              <a:buNone/>
              <a:defRPr/>
            </a:pPr>
            <a:endParaRPr lang="en-IE" dirty="0" smtClean="0">
              <a:solidFill>
                <a:schemeClr val="bg1">
                  <a:lumMod val="50000"/>
                </a:schemeClr>
              </a:solidFill>
            </a:endParaRPr>
          </a:p>
          <a:p>
            <a:pPr marL="274320" indent="-274320" fontAlgn="auto">
              <a:spcAft>
                <a:spcPts val="0"/>
              </a:spcAft>
              <a:buNone/>
              <a:defRPr/>
            </a:pPr>
            <a:r>
              <a:rPr lang="en-IE" b="1" i="1" dirty="0" smtClean="0">
                <a:solidFill>
                  <a:schemeClr val="bg1">
                    <a:lumMod val="50000"/>
                  </a:schemeClr>
                </a:solidFill>
              </a:rPr>
              <a:t>What they learn</a:t>
            </a:r>
          </a:p>
          <a:p>
            <a:pPr marL="274320" indent="-274320" fontAlgn="auto">
              <a:spcAft>
                <a:spcPts val="0"/>
              </a:spcAft>
              <a:buNone/>
              <a:defRPr/>
            </a:pPr>
            <a:r>
              <a:rPr lang="en-IE" sz="2900" dirty="0" smtClean="0">
                <a:solidFill>
                  <a:srgbClr val="E11937"/>
                </a:solidFill>
              </a:rPr>
              <a:t>Techniques to deal with problems such as frustration, fatigue, pain and isolation</a:t>
            </a:r>
          </a:p>
          <a:p>
            <a:pPr marL="640080" lvl="1" indent="-274320" fontAlgn="auto">
              <a:spcAft>
                <a:spcPts val="0"/>
              </a:spcAft>
              <a:buFont typeface="Wingdings 2"/>
              <a:buChar char=""/>
              <a:defRPr/>
            </a:pPr>
            <a:r>
              <a:rPr lang="en-IE" dirty="0" smtClean="0">
                <a:solidFill>
                  <a:schemeClr val="bg1">
                    <a:lumMod val="50000"/>
                  </a:schemeClr>
                </a:solidFill>
              </a:rPr>
              <a:t>Exercise Methods</a:t>
            </a:r>
            <a:endParaRPr lang="en-GB" dirty="0" smtClean="0">
              <a:solidFill>
                <a:schemeClr val="bg1">
                  <a:lumMod val="50000"/>
                </a:schemeClr>
              </a:solidFill>
            </a:endParaRPr>
          </a:p>
          <a:p>
            <a:pPr marL="640080" lvl="1" indent="-274320" fontAlgn="auto">
              <a:spcAft>
                <a:spcPts val="0"/>
              </a:spcAft>
              <a:buFont typeface="Wingdings 2"/>
              <a:buChar char=""/>
              <a:defRPr/>
            </a:pPr>
            <a:r>
              <a:rPr lang="en-IE" dirty="0" smtClean="0">
                <a:solidFill>
                  <a:schemeClr val="bg1">
                    <a:lumMod val="50000"/>
                  </a:schemeClr>
                </a:solidFill>
              </a:rPr>
              <a:t>Communicating effectively with family, friends and medical professionals</a:t>
            </a:r>
            <a:endParaRPr lang="en-GB" dirty="0" smtClean="0">
              <a:solidFill>
                <a:schemeClr val="bg1">
                  <a:lumMod val="50000"/>
                </a:schemeClr>
              </a:solidFill>
            </a:endParaRPr>
          </a:p>
          <a:p>
            <a:pPr marL="640080" lvl="1" indent="-274320" fontAlgn="auto">
              <a:spcAft>
                <a:spcPts val="0"/>
              </a:spcAft>
              <a:buFont typeface="Wingdings 2"/>
              <a:buChar char=""/>
              <a:defRPr/>
            </a:pPr>
            <a:r>
              <a:rPr lang="en-IE" dirty="0" smtClean="0">
                <a:solidFill>
                  <a:schemeClr val="bg1">
                    <a:lumMod val="50000"/>
                  </a:schemeClr>
                </a:solidFill>
              </a:rPr>
              <a:t>Nutrition</a:t>
            </a:r>
          </a:p>
          <a:p>
            <a:pPr marL="640080" lvl="1" indent="-274320" fontAlgn="auto">
              <a:spcAft>
                <a:spcPts val="0"/>
              </a:spcAft>
              <a:buFont typeface="Wingdings 2"/>
              <a:buChar char=""/>
              <a:defRPr/>
            </a:pPr>
            <a:r>
              <a:rPr lang="en-IE" dirty="0" smtClean="0">
                <a:solidFill>
                  <a:schemeClr val="bg1">
                    <a:lumMod val="50000"/>
                  </a:schemeClr>
                </a:solidFill>
              </a:rPr>
              <a:t>Relaxation </a:t>
            </a:r>
          </a:p>
          <a:p>
            <a:pPr marL="640080" lvl="1" indent="-274320" fontAlgn="auto">
              <a:spcAft>
                <a:spcPts val="0"/>
              </a:spcAft>
              <a:buFont typeface="Wingdings 2"/>
              <a:buChar char=""/>
              <a:defRPr/>
            </a:pPr>
            <a:r>
              <a:rPr lang="en-IE" dirty="0" smtClean="0">
                <a:solidFill>
                  <a:schemeClr val="bg1">
                    <a:lumMod val="50000"/>
                  </a:schemeClr>
                </a:solidFill>
              </a:rPr>
              <a:t>Appropriate use of medication</a:t>
            </a:r>
            <a:endParaRPr lang="en-GB" dirty="0" smtClean="0">
              <a:solidFill>
                <a:schemeClr val="bg1">
                  <a:lumMod val="50000"/>
                </a:schemeClr>
              </a:solidFill>
            </a:endParaRPr>
          </a:p>
          <a:p>
            <a:pPr marL="640080" lvl="1" indent="-274320" fontAlgn="auto">
              <a:spcAft>
                <a:spcPts val="0"/>
              </a:spcAft>
              <a:buFont typeface="Wingdings 2"/>
              <a:buChar char=""/>
              <a:defRPr/>
            </a:pPr>
            <a:r>
              <a:rPr lang="en-IE" dirty="0" smtClean="0">
                <a:solidFill>
                  <a:schemeClr val="bg1">
                    <a:lumMod val="50000"/>
                  </a:schemeClr>
                </a:solidFill>
              </a:rPr>
              <a:t>Decision making in medical care</a:t>
            </a:r>
          </a:p>
          <a:p>
            <a:pPr marL="365760" lvl="1" indent="0" fontAlgn="auto">
              <a:spcAft>
                <a:spcPts val="0"/>
              </a:spcAft>
              <a:buFont typeface="Wingdings 2"/>
              <a:buNone/>
              <a:defRPr/>
            </a:pPr>
            <a:endParaRPr lang="en-IE" dirty="0" smtClean="0">
              <a:solidFill>
                <a:schemeClr val="bg1">
                  <a:lumMod val="50000"/>
                </a:schemeClr>
              </a:solidFill>
            </a:endParaRPr>
          </a:p>
          <a:p>
            <a:pPr marL="274320" indent="-274320" fontAlgn="auto">
              <a:spcAft>
                <a:spcPts val="0"/>
              </a:spcAft>
              <a:buNone/>
              <a:defRPr/>
            </a:pPr>
            <a:r>
              <a:rPr lang="en-IE" b="1" i="1" dirty="0" smtClean="0">
                <a:solidFill>
                  <a:schemeClr val="bg1">
                    <a:lumMod val="50000"/>
                  </a:schemeClr>
                </a:solidFill>
              </a:rPr>
              <a:t>How they learn it</a:t>
            </a:r>
          </a:p>
          <a:p>
            <a:pPr marL="0" lvl="1" indent="0" fontAlgn="auto">
              <a:spcAft>
                <a:spcPts val="0"/>
              </a:spcAft>
              <a:buNone/>
              <a:defRPr/>
            </a:pPr>
            <a:r>
              <a:rPr lang="en-IE" sz="2900" dirty="0" smtClean="0">
                <a:solidFill>
                  <a:srgbClr val="E11937"/>
                </a:solidFill>
              </a:rPr>
              <a:t>Action plans </a:t>
            </a:r>
            <a:r>
              <a:rPr lang="en-IE" sz="2900" dirty="0" smtClean="0">
                <a:solidFill>
                  <a:schemeClr val="bg1">
                    <a:lumMod val="50000"/>
                  </a:schemeClr>
                </a:solidFill>
              </a:rPr>
              <a:t>(weekly goals)</a:t>
            </a:r>
          </a:p>
          <a:p>
            <a:pPr marL="0" lvl="1" indent="0" fontAlgn="auto">
              <a:spcAft>
                <a:spcPts val="0"/>
              </a:spcAft>
              <a:buNone/>
              <a:defRPr/>
            </a:pPr>
            <a:r>
              <a:rPr lang="en-IE" sz="2900" dirty="0" smtClean="0">
                <a:solidFill>
                  <a:srgbClr val="E11937"/>
                </a:solidFill>
              </a:rPr>
              <a:t>Group discussion (brainstorming, problem solving)</a:t>
            </a:r>
          </a:p>
          <a:p>
            <a:pPr marL="0" lvl="1" indent="0" fontAlgn="auto">
              <a:spcAft>
                <a:spcPts val="0"/>
              </a:spcAft>
              <a:buNone/>
              <a:defRPr/>
            </a:pPr>
            <a:r>
              <a:rPr lang="en-IE" sz="2900" dirty="0" err="1" smtClean="0">
                <a:solidFill>
                  <a:srgbClr val="E11937"/>
                </a:solidFill>
              </a:rPr>
              <a:t>Manualised</a:t>
            </a:r>
            <a:r>
              <a:rPr lang="en-IE" sz="2900" dirty="0" smtClean="0">
                <a:solidFill>
                  <a:srgbClr val="E11937"/>
                </a:solidFill>
              </a:rPr>
              <a:t> , scripted educational ‘</a:t>
            </a:r>
            <a:r>
              <a:rPr lang="en-IE" sz="2900" dirty="0" err="1" smtClean="0">
                <a:solidFill>
                  <a:srgbClr val="E11937"/>
                </a:solidFill>
              </a:rPr>
              <a:t>lecturettes</a:t>
            </a:r>
            <a:r>
              <a:rPr lang="en-IE" sz="2900" dirty="0" smtClean="0">
                <a:solidFill>
                  <a:srgbClr val="E11937"/>
                </a:solidFill>
              </a:rPr>
              <a:t>’</a:t>
            </a:r>
          </a:p>
          <a:p>
            <a:pPr marL="0" lvl="1" indent="0" fontAlgn="auto">
              <a:spcAft>
                <a:spcPts val="0"/>
              </a:spcAft>
              <a:buNone/>
              <a:defRPr/>
            </a:pPr>
            <a:r>
              <a:rPr lang="en-IE" sz="2900" dirty="0" smtClean="0">
                <a:solidFill>
                  <a:srgbClr val="E11937"/>
                </a:solidFill>
              </a:rPr>
              <a:t>Group process and modelling</a:t>
            </a:r>
          </a:p>
          <a:p>
            <a:pPr marL="640080" lvl="1" indent="-274320" fontAlgn="auto">
              <a:spcAft>
                <a:spcPts val="0"/>
              </a:spcAft>
              <a:buFont typeface="Wingdings 2"/>
              <a:buChar char=""/>
              <a:defRPr/>
            </a:pPr>
            <a:endParaRPr lang="en-GB" dirty="0" smtClean="0">
              <a:solidFill>
                <a:schemeClr val="bg1">
                  <a:lumMod val="50000"/>
                </a:schemeClr>
              </a:solidFill>
              <a:latin typeface="Calibri" pitchFamily="34" charset="0"/>
            </a:endParaRPr>
          </a:p>
        </p:txBody>
      </p:sp>
    </p:spTree>
    <p:extLst>
      <p:ext uri="{BB962C8B-B14F-4D97-AF65-F5344CB8AC3E}">
        <p14:creationId xmlns:p14="http://schemas.microsoft.com/office/powerpoint/2010/main" val="232378388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274320" indent="-274320" algn="l" fontAlgn="auto">
              <a:spcAft>
                <a:spcPts val="0"/>
              </a:spcAft>
              <a:defRPr/>
            </a:pPr>
            <a:r>
              <a:rPr lang="en-IE" sz="3200" dirty="0" smtClean="0">
                <a:solidFill>
                  <a:schemeClr val="accent2"/>
                </a:solidFill>
              </a:rPr>
              <a:t/>
            </a:r>
            <a:br>
              <a:rPr lang="en-IE" sz="3200" dirty="0" smtClean="0">
                <a:solidFill>
                  <a:schemeClr val="accent2"/>
                </a:solidFill>
              </a:rPr>
            </a:br>
            <a:r>
              <a:rPr lang="en-IE" sz="3200" dirty="0" smtClean="0">
                <a:solidFill>
                  <a:srgbClr val="E11937"/>
                </a:solidFill>
              </a:rPr>
              <a:t>CDSMP </a:t>
            </a:r>
            <a:r>
              <a:rPr lang="en-IE" sz="3200" b="1" dirty="0" smtClean="0">
                <a:solidFill>
                  <a:srgbClr val="E11937"/>
                </a:solidFill>
              </a:rPr>
              <a:t>META ANALYSES </a:t>
            </a:r>
            <a:r>
              <a:rPr lang="en-IE" sz="3200" dirty="0" smtClean="0">
                <a:solidFill>
                  <a:srgbClr val="E11937"/>
                </a:solidFill>
              </a:rPr>
              <a:t>FINDINGS</a:t>
            </a:r>
            <a:r>
              <a:rPr lang="en-IE" dirty="0" smtClean="0"/>
              <a:t/>
            </a:r>
            <a:br>
              <a:rPr lang="en-IE" dirty="0" smtClean="0"/>
            </a:br>
            <a:r>
              <a:rPr lang="en-IE" sz="1600" dirty="0" smtClean="0"/>
              <a:t>23 studies (1984 – 2009) </a:t>
            </a:r>
            <a:br>
              <a:rPr lang="en-IE" sz="1600" dirty="0" smtClean="0"/>
            </a:br>
            <a:r>
              <a:rPr lang="en-IE" sz="1800" dirty="0" smtClean="0"/>
              <a:t>8,688 participants (2,902 in RCTs 5,779 in </a:t>
            </a:r>
            <a:r>
              <a:rPr lang="en-IE" sz="2000" dirty="0" smtClean="0"/>
              <a:t>longitudinal studies</a:t>
            </a:r>
            <a:r>
              <a:rPr lang="en-IE" sz="1200" dirty="0" smtClean="0"/>
              <a:t>)  </a:t>
            </a:r>
            <a:r>
              <a:rPr lang="en-IE" dirty="0" smtClean="0"/>
              <a:t/>
            </a:r>
            <a:br>
              <a:rPr lang="en-IE" dirty="0" smtClean="0"/>
            </a:br>
            <a:endParaRPr lang="en-IE" dirty="0"/>
          </a:p>
        </p:txBody>
      </p:sp>
      <p:pic>
        <p:nvPicPr>
          <p:cNvPr id="25603"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bwMode="auto">
          <a:xfrm>
            <a:off x="898475" y="1628775"/>
            <a:ext cx="7273925" cy="4648200"/>
          </a:xfrm>
          <a:prstGeom prst="rect">
            <a:avLst/>
          </a:prstGeom>
          <a:noFill/>
          <a:ln w="9525">
            <a:noFill/>
            <a:miter lim="800000"/>
            <a:headEnd/>
            <a:tailEnd/>
          </a:ln>
        </p:spPr>
      </p:pic>
    </p:spTree>
    <p:extLst>
      <p:ext uri="{BB962C8B-B14F-4D97-AF65-F5344CB8AC3E}">
        <p14:creationId xmlns:p14="http://schemas.microsoft.com/office/powerpoint/2010/main" val="273155251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0"/>
            <a:ext cx="8534400" cy="1052513"/>
          </a:xfrm>
        </p:spPr>
        <p:txBody>
          <a:bodyPr/>
          <a:lstStyle/>
          <a:p>
            <a:pPr>
              <a:defRPr/>
            </a:pPr>
            <a:r>
              <a:rPr lang="en-IE" sz="2800" dirty="0" smtClean="0">
                <a:ea typeface="+mj-ea"/>
              </a:rPr>
              <a:t>Mindfulness &amp; Relaxation Centre (MARC)</a:t>
            </a:r>
            <a:br>
              <a:rPr lang="en-IE" sz="2800" dirty="0" smtClean="0">
                <a:ea typeface="+mj-ea"/>
              </a:rPr>
            </a:br>
            <a:r>
              <a:rPr lang="en-IE" sz="2800" dirty="0" smtClean="0">
                <a:ea typeface="+mj-ea"/>
              </a:rPr>
              <a:t>www.beaumont.ie/marc</a:t>
            </a:r>
            <a:endParaRPr lang="en-IE" sz="2800" dirty="0">
              <a:ea typeface="+mj-ea"/>
            </a:endParaRPr>
          </a:p>
        </p:txBody>
      </p:sp>
      <p:sp>
        <p:nvSpPr>
          <p:cNvPr id="44034" name="Content Placeholder 2"/>
          <p:cNvSpPr>
            <a:spLocks noGrp="1"/>
          </p:cNvSpPr>
          <p:nvPr>
            <p:ph sz="quarter" idx="1"/>
          </p:nvPr>
        </p:nvSpPr>
        <p:spPr>
          <a:xfrm>
            <a:off x="301625" y="1527175"/>
            <a:ext cx="8504238" cy="4572000"/>
          </a:xfrm>
        </p:spPr>
        <p:txBody>
          <a:bodyPr/>
          <a:lstStyle/>
          <a:p>
            <a:endParaRPr lang="en-IE">
              <a:latin typeface="Georgia" charset="0"/>
            </a:endParaRPr>
          </a:p>
        </p:txBody>
      </p:sp>
      <p:pic>
        <p:nvPicPr>
          <p:cNvPr id="440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 y="981075"/>
            <a:ext cx="878522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25" y="3114675"/>
            <a:ext cx="4389438" cy="336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4063" y="3019425"/>
            <a:ext cx="4392612"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52313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On line CBT </a:t>
            </a:r>
            <a:r>
              <a:rPr lang="en-US" sz="3600" dirty="0" smtClean="0"/>
              <a:t>(that’s free)</a:t>
            </a:r>
            <a:endParaRPr lang="en-US" sz="3600" dirty="0"/>
          </a:p>
        </p:txBody>
      </p:sp>
      <p:sp>
        <p:nvSpPr>
          <p:cNvPr id="6" name="Content Placeholder 5"/>
          <p:cNvSpPr>
            <a:spLocks noGrp="1"/>
          </p:cNvSpPr>
          <p:nvPr>
            <p:ph idx="1"/>
          </p:nvPr>
        </p:nvSpPr>
        <p:spPr>
          <a:xfrm>
            <a:off x="1115616" y="1600200"/>
            <a:ext cx="7571184" cy="4525963"/>
          </a:xfrm>
        </p:spPr>
        <p:txBody>
          <a:bodyPr/>
          <a:lstStyle/>
          <a:p>
            <a:endParaRPr lang="en-US" dirty="0" smtClean="0"/>
          </a:p>
          <a:p>
            <a:r>
              <a:rPr lang="en-US" dirty="0" err="1" smtClean="0"/>
              <a:t>Moodgym</a:t>
            </a:r>
            <a:endParaRPr lang="en-US" dirty="0" smtClean="0"/>
          </a:p>
          <a:p>
            <a:endParaRPr lang="en-US" dirty="0" smtClean="0"/>
          </a:p>
          <a:p>
            <a:r>
              <a:rPr lang="en-US" dirty="0" smtClean="0"/>
              <a:t>E-couch</a:t>
            </a:r>
            <a:endParaRPr lang="en-US" dirty="0"/>
          </a:p>
        </p:txBody>
      </p:sp>
      <p:pic>
        <p:nvPicPr>
          <p:cNvPr id="7" name="Picture 2" descr="http://www.110pounds.com/wp-content/uploads/2013/08/better-health-layers-1q71xnc.png"/>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6516216" y="4149080"/>
            <a:ext cx="2016224"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238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1840" y="2060848"/>
            <a:ext cx="5544616" cy="3960440"/>
          </a:xfrm>
        </p:spPr>
        <p:txBody>
          <a:bodyPr>
            <a:normAutofit/>
          </a:bodyPr>
          <a:lstStyle/>
          <a:p>
            <a:pPr>
              <a:buClr>
                <a:srgbClr val="E11937"/>
              </a:buClr>
              <a:buFont typeface="Calibri" panose="020F0502020204030204" pitchFamily="34" charset="0"/>
              <a:buChar char="l"/>
            </a:pPr>
            <a:r>
              <a:rPr lang="en-IE" dirty="0" smtClean="0">
                <a:solidFill>
                  <a:schemeClr val="tx1">
                    <a:lumMod val="75000"/>
                  </a:schemeClr>
                </a:solidFill>
              </a:rPr>
              <a:t>32 yr old female </a:t>
            </a:r>
            <a:endParaRPr lang="en-IE" sz="1200" dirty="0" smtClean="0">
              <a:solidFill>
                <a:schemeClr val="tx1">
                  <a:lumMod val="75000"/>
                </a:schemeClr>
              </a:solidFill>
            </a:endParaRPr>
          </a:p>
          <a:p>
            <a:pPr lvl="1">
              <a:buClr>
                <a:srgbClr val="E11937"/>
              </a:buClr>
              <a:buFont typeface="Calibri" panose="020F0502020204030204" pitchFamily="34" charset="0"/>
              <a:buChar char="l"/>
            </a:pPr>
            <a:endParaRPr lang="en-IE" sz="1200" dirty="0" smtClean="0">
              <a:solidFill>
                <a:schemeClr val="tx1">
                  <a:lumMod val="75000"/>
                </a:schemeClr>
              </a:solidFill>
            </a:endParaRPr>
          </a:p>
          <a:p>
            <a:pPr lvl="1">
              <a:buClr>
                <a:srgbClr val="E11937"/>
              </a:buClr>
              <a:buFont typeface="Calibri" panose="020F0502020204030204" pitchFamily="34" charset="0"/>
              <a:buChar char="l"/>
            </a:pPr>
            <a:r>
              <a:rPr lang="en-IE" dirty="0" smtClean="0">
                <a:solidFill>
                  <a:schemeClr val="tx1">
                    <a:lumMod val="75000"/>
                  </a:schemeClr>
                </a:solidFill>
              </a:rPr>
              <a:t>CRF</a:t>
            </a:r>
          </a:p>
          <a:p>
            <a:pPr lvl="1">
              <a:buClr>
                <a:srgbClr val="E11937"/>
              </a:buClr>
              <a:buFont typeface="Calibri" panose="020F0502020204030204" pitchFamily="34" charset="0"/>
              <a:buChar char="l"/>
            </a:pPr>
            <a:r>
              <a:rPr lang="en-IE" dirty="0" smtClean="0">
                <a:solidFill>
                  <a:schemeClr val="tx1">
                    <a:lumMod val="75000"/>
                  </a:schemeClr>
                </a:solidFill>
              </a:rPr>
              <a:t>LD</a:t>
            </a:r>
          </a:p>
          <a:p>
            <a:pPr lvl="1">
              <a:buClr>
                <a:srgbClr val="E11937"/>
              </a:buClr>
              <a:buFont typeface="Calibri" panose="020F0502020204030204" pitchFamily="34" charset="0"/>
              <a:buChar char="l"/>
            </a:pPr>
            <a:r>
              <a:rPr lang="en-IE" dirty="0" smtClean="0">
                <a:solidFill>
                  <a:schemeClr val="tx1">
                    <a:lumMod val="75000"/>
                  </a:schemeClr>
                </a:solidFill>
              </a:rPr>
              <a:t>Children in care</a:t>
            </a:r>
          </a:p>
          <a:p>
            <a:pPr lvl="1">
              <a:buClr>
                <a:srgbClr val="E11937"/>
              </a:buClr>
              <a:buFont typeface="Calibri" panose="020F0502020204030204" pitchFamily="34" charset="0"/>
              <a:buChar char="l"/>
            </a:pPr>
            <a:endParaRPr lang="en-IE" dirty="0">
              <a:solidFill>
                <a:schemeClr val="tx1">
                  <a:lumMod val="75000"/>
                </a:schemeClr>
              </a:solidFill>
            </a:endParaRPr>
          </a:p>
          <a:p>
            <a:pPr lvl="1">
              <a:buClr>
                <a:srgbClr val="E11937"/>
              </a:buClr>
              <a:buFont typeface="Calibri" panose="020F0502020204030204" pitchFamily="34" charset="0"/>
              <a:buChar char="l"/>
            </a:pPr>
            <a:r>
              <a:rPr lang="en-IE" dirty="0" smtClean="0">
                <a:solidFill>
                  <a:schemeClr val="tx1">
                    <a:lumMod val="75000"/>
                  </a:schemeClr>
                </a:solidFill>
              </a:rPr>
              <a:t>Post transplant issues</a:t>
            </a:r>
          </a:p>
          <a:p>
            <a:pPr lvl="1">
              <a:buClr>
                <a:srgbClr val="E11937"/>
              </a:buClr>
              <a:buFont typeface="Calibri" panose="020F0502020204030204" pitchFamily="34" charset="0"/>
              <a:buChar char="l"/>
            </a:pPr>
            <a:endParaRPr lang="en-IE" dirty="0" smtClean="0">
              <a:solidFill>
                <a:schemeClr val="tx1">
                  <a:lumMod val="75000"/>
                </a:schemeClr>
              </a:solidFill>
            </a:endParaRPr>
          </a:p>
          <a:p>
            <a:pPr lvl="1">
              <a:buClr>
                <a:srgbClr val="E11937"/>
              </a:buClr>
              <a:buFont typeface="Calibri" panose="020F0502020204030204" pitchFamily="34" charset="0"/>
              <a:buChar char="l"/>
            </a:pPr>
            <a:endParaRPr lang="en-IE" dirty="0">
              <a:solidFill>
                <a:schemeClr val="tx1">
                  <a:lumMod val="75000"/>
                </a:schemeClr>
              </a:solidFill>
            </a:endParaRPr>
          </a:p>
          <a:p>
            <a:pPr lvl="1">
              <a:buClr>
                <a:srgbClr val="E11937"/>
              </a:buClr>
              <a:buFont typeface="Calibri" panose="020F0502020204030204" pitchFamily="34" charset="0"/>
              <a:buChar char="l"/>
            </a:pPr>
            <a:endParaRPr lang="en-IE" sz="1400" dirty="0" smtClean="0">
              <a:solidFill>
                <a:schemeClr val="tx1">
                  <a:lumMod val="75000"/>
                </a:schemeClr>
              </a:solidFill>
            </a:endParaRPr>
          </a:p>
        </p:txBody>
      </p:sp>
      <p:sp>
        <p:nvSpPr>
          <p:cNvPr id="4" name="Title 1"/>
          <p:cNvSpPr txBox="1">
            <a:spLocks/>
          </p:cNvSpPr>
          <p:nvPr/>
        </p:nvSpPr>
        <p:spPr bwMode="auto">
          <a:xfrm>
            <a:off x="139544" y="72008"/>
            <a:ext cx="7024744" cy="9807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r>
              <a:rPr lang="en-IE" sz="3600" b="1" kern="0" dirty="0" smtClean="0">
                <a:solidFill>
                  <a:srgbClr val="E11937"/>
                </a:solidFill>
              </a:rPr>
              <a:t>CASE </a:t>
            </a:r>
            <a:r>
              <a:rPr lang="en-IE" sz="3600" kern="0" dirty="0" smtClean="0">
                <a:solidFill>
                  <a:srgbClr val="E11937"/>
                </a:solidFill>
              </a:rPr>
              <a:t>EXAMPLE</a:t>
            </a:r>
            <a:endParaRPr lang="en-IE" sz="3600" b="1" kern="0" dirty="0">
              <a:solidFill>
                <a:srgbClr val="E11937"/>
              </a:solidFill>
            </a:endParaRPr>
          </a:p>
        </p:txBody>
      </p:sp>
      <p:sp>
        <p:nvSpPr>
          <p:cNvPr id="7" name="AutoShape 2" descr="http://www.clker.com/cliparts/R/o/q/Z/7/c/pink-female.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8" name="AutoShape 4" descr="http://www.clker.com/cliparts/R/o/q/Z/7/c/pink-female.sv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9" name="AutoShape 6" descr="http://www.clker.com/cliparts/R/o/q/Z/7/c/pink-female.sv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262152" name="Picture 8" descr="http://www.clker.com/cliparts/R/o/q/Z/7/c/pink-female-hi.png"/>
          <p:cNvPicPr>
            <a:picLocks noChangeAspect="1" noChangeArrowheads="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860826" y="1695168"/>
            <a:ext cx="1983445" cy="3966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33472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7475" name="Rectangle 1027"/>
          <p:cNvSpPr>
            <a:spLocks noGrp="1" noChangeArrowheads="1"/>
          </p:cNvSpPr>
          <p:nvPr>
            <p:ph idx="1"/>
          </p:nvPr>
        </p:nvSpPr>
        <p:spPr>
          <a:xfrm>
            <a:off x="4211960" y="1639341"/>
            <a:ext cx="4474840" cy="4525963"/>
          </a:xfrm>
        </p:spPr>
        <p:txBody>
          <a:bodyPr/>
          <a:lstStyle/>
          <a:p>
            <a:pPr marL="609600" indent="-609600" eaLnBrk="1" hangingPunct="1">
              <a:buFont typeface="Wingdings" charset="0"/>
              <a:buAutoNum type="arabicPeriod"/>
            </a:pPr>
            <a:r>
              <a:rPr lang="en-GB" sz="2800" dirty="0">
                <a:solidFill>
                  <a:schemeClr val="bg1">
                    <a:lumMod val="50000"/>
                  </a:schemeClr>
                </a:solidFill>
                <a:latin typeface="+mj-lt"/>
              </a:rPr>
              <a:t>Those who can develop insight and work with </a:t>
            </a:r>
            <a:r>
              <a:rPr lang="en-GB" sz="2800" dirty="0" err="1">
                <a:solidFill>
                  <a:schemeClr val="bg1">
                    <a:lumMod val="50000"/>
                  </a:schemeClr>
                </a:solidFill>
                <a:latin typeface="+mj-lt"/>
              </a:rPr>
              <a:t>biopsychosocial</a:t>
            </a:r>
            <a:r>
              <a:rPr lang="en-GB" sz="2800" dirty="0">
                <a:solidFill>
                  <a:schemeClr val="bg1">
                    <a:lumMod val="50000"/>
                  </a:schemeClr>
                </a:solidFill>
                <a:latin typeface="+mj-lt"/>
              </a:rPr>
              <a:t> management </a:t>
            </a:r>
          </a:p>
          <a:p>
            <a:pPr marL="609600" indent="-609600" eaLnBrk="1" hangingPunct="1">
              <a:buFont typeface="Wingdings" charset="0"/>
              <a:buAutoNum type="arabicPeriod"/>
            </a:pPr>
            <a:endParaRPr lang="en-GB" sz="2800" dirty="0">
              <a:solidFill>
                <a:schemeClr val="bg1">
                  <a:lumMod val="50000"/>
                </a:schemeClr>
              </a:solidFill>
              <a:latin typeface="+mj-lt"/>
            </a:endParaRPr>
          </a:p>
          <a:p>
            <a:pPr marL="609600" indent="-609600" eaLnBrk="1" hangingPunct="1">
              <a:buFont typeface="Wingdings" charset="0"/>
              <a:buAutoNum type="arabicPeriod"/>
            </a:pPr>
            <a:r>
              <a:rPr lang="en-GB" sz="2800" dirty="0">
                <a:solidFill>
                  <a:schemeClr val="bg1">
                    <a:lumMod val="50000"/>
                  </a:schemeClr>
                </a:solidFill>
                <a:latin typeface="+mj-lt"/>
              </a:rPr>
              <a:t>Those who </a:t>
            </a:r>
            <a:r>
              <a:rPr lang="en-GB" sz="2800" dirty="0" smtClean="0">
                <a:solidFill>
                  <a:schemeClr val="bg1">
                    <a:lumMod val="50000"/>
                  </a:schemeClr>
                </a:solidFill>
                <a:latin typeface="+mj-lt"/>
              </a:rPr>
              <a:t>cannot     </a:t>
            </a:r>
            <a:r>
              <a:rPr lang="en-GB" sz="2800" dirty="0">
                <a:solidFill>
                  <a:schemeClr val="bg1">
                    <a:lumMod val="50000"/>
                  </a:schemeClr>
                </a:solidFill>
                <a:latin typeface="+mj-lt"/>
              </a:rPr>
              <a:t>(a minority)</a:t>
            </a:r>
          </a:p>
        </p:txBody>
      </p:sp>
      <p:sp>
        <p:nvSpPr>
          <p:cNvPr id="93186" name="Rectangle 1026"/>
          <p:cNvSpPr>
            <a:spLocks noGrp="1" noChangeArrowheads="1"/>
          </p:cNvSpPr>
          <p:nvPr>
            <p:ph type="title"/>
          </p:nvPr>
        </p:nvSpPr>
        <p:spPr/>
        <p:txBody>
          <a:bodyPr/>
          <a:lstStyle/>
          <a:p>
            <a:pPr algn="l" eaLnBrk="1" hangingPunct="1"/>
            <a:r>
              <a:rPr lang="en-GB" sz="3600" b="1" dirty="0" smtClean="0">
                <a:solidFill>
                  <a:srgbClr val="E11937"/>
                </a:solidFill>
              </a:rPr>
              <a:t>2 GROUPS</a:t>
            </a:r>
            <a:endParaRPr lang="en-GB" sz="3600" b="1" dirty="0">
              <a:solidFill>
                <a:srgbClr val="E11937"/>
              </a:solidFill>
            </a:endParaRPr>
          </a:p>
        </p:txBody>
      </p:sp>
      <p:pic>
        <p:nvPicPr>
          <p:cNvPr id="233474" name="Picture 2" descr="http://www.innerlighthealingarts.com/wp-content/uploads/2013/11/mind-body-split.jpg"/>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2355700"/>
            <a:ext cx="3810000" cy="2657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7895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57475">
                                            <p:txEl>
                                              <p:pRg st="0" end="0"/>
                                            </p:txEl>
                                          </p:spTgt>
                                        </p:tgtEl>
                                        <p:attrNameLst>
                                          <p:attrName>style.visibility</p:attrName>
                                        </p:attrNameLst>
                                      </p:cBhvr>
                                      <p:to>
                                        <p:strVal val="visible"/>
                                      </p:to>
                                    </p:set>
                                    <p:animEffect transition="in" filter="fade">
                                      <p:cBhvr>
                                        <p:cTn id="7" dur="500"/>
                                        <p:tgtEl>
                                          <p:spTgt spid="12574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57475">
                                            <p:txEl>
                                              <p:pRg st="2" end="2"/>
                                            </p:txEl>
                                          </p:spTgt>
                                        </p:tgtEl>
                                        <p:attrNameLst>
                                          <p:attrName>style.visibility</p:attrName>
                                        </p:attrNameLst>
                                      </p:cBhvr>
                                      <p:to>
                                        <p:strVal val="visible"/>
                                      </p:to>
                                    </p:set>
                                    <p:animEffect transition="in" filter="fade">
                                      <p:cBhvr>
                                        <p:cTn id="12" dur="500"/>
                                        <p:tgtEl>
                                          <p:spTgt spid="12574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747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p:cNvPicPr>
            <a:picLocks noChangeAspect="1" noChangeArrowheads="1"/>
          </p:cNvPicPr>
          <p:nvPr/>
        </p:nvPicPr>
        <p:blipFill>
          <a:blip r:embed="rId2"/>
          <a:srcRect l="7184" t="5807" r="5850" b="17268"/>
          <a:stretch>
            <a:fillRect/>
          </a:stretch>
        </p:blipFill>
        <p:spPr bwMode="auto">
          <a:xfrm>
            <a:off x="1447800" y="1412875"/>
            <a:ext cx="6608763" cy="5445125"/>
          </a:xfrm>
          <a:prstGeom prst="rect">
            <a:avLst/>
          </a:prstGeom>
          <a:noFill/>
          <a:ln w="9525">
            <a:noFill/>
            <a:miter lim="800000"/>
            <a:headEnd/>
            <a:tailEnd/>
          </a:ln>
        </p:spPr>
      </p:pic>
      <p:sp>
        <p:nvSpPr>
          <p:cNvPr id="57346" name="Title 4"/>
          <p:cNvSpPr>
            <a:spLocks noGrp="1"/>
          </p:cNvSpPr>
          <p:nvPr>
            <p:ph type="title" idx="4294967295"/>
          </p:nvPr>
        </p:nvSpPr>
        <p:spPr>
          <a:xfrm>
            <a:off x="0" y="115888"/>
            <a:ext cx="9144000" cy="1301750"/>
          </a:xfrm>
        </p:spPr>
        <p:txBody>
          <a:bodyPr/>
          <a:lstStyle/>
          <a:p>
            <a:r>
              <a:rPr lang="en-US" smtClean="0">
                <a:ea typeface="ＭＳ Ｐゴシック" pitchFamily="34" charset="-128"/>
              </a:rPr>
              <a:t>Discussion</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p:txBody>
          <a:bodyPr/>
          <a:lstStyle/>
          <a:p>
            <a:r>
              <a:rPr lang="en-US" dirty="0" smtClean="0">
                <a:ea typeface="ＭＳ Ｐゴシック" pitchFamily="34" charset="-128"/>
              </a:rPr>
              <a:t>     Dialysis patient</a:t>
            </a:r>
          </a:p>
        </p:txBody>
      </p:sp>
      <p:graphicFrame>
        <p:nvGraphicFramePr>
          <p:cNvPr id="8" name="Content Placeholder 7"/>
          <p:cNvGraphicFramePr>
            <a:graphicFrameLocks noGrp="1"/>
          </p:cNvGraphicFramePr>
          <p:nvPr>
            <p:ph idx="1"/>
          </p:nvPr>
        </p:nvGraphicFramePr>
        <p:xfrm>
          <a:off x="5148064" y="4437112"/>
          <a:ext cx="3744416" cy="22768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nvGraphicFramePr>
        <p:xfrm>
          <a:off x="1547664" y="4823943"/>
          <a:ext cx="3168352" cy="203405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748" name="Object 3"/>
          <p:cNvGraphicFramePr>
            <a:graphicFrameLocks noChangeAspect="1"/>
          </p:cNvGraphicFramePr>
          <p:nvPr>
            <p:extLst>
              <p:ext uri="{D42A27DB-BD31-4B8C-83A1-F6EECF244321}">
                <p14:modId xmlns:p14="http://schemas.microsoft.com/office/powerpoint/2010/main" val="3220087664"/>
              </p:ext>
            </p:extLst>
          </p:nvPr>
        </p:nvGraphicFramePr>
        <p:xfrm>
          <a:off x="179512" y="764704"/>
          <a:ext cx="2406526" cy="3481900"/>
        </p:xfrm>
        <a:graphic>
          <a:graphicData uri="http://schemas.openxmlformats.org/presentationml/2006/ole">
            <mc:AlternateContent xmlns:mc="http://schemas.openxmlformats.org/markup-compatibility/2006">
              <mc:Choice xmlns:v="urn:schemas-microsoft-com:vml" Requires="v">
                <p:oleObj spid="_x0000_s145434" name="Image" r:id="rId5" imgW="2986234" imgH="4320508" progId="">
                  <p:embed/>
                </p:oleObj>
              </mc:Choice>
              <mc:Fallback>
                <p:oleObj name="Image" r:id="rId5" imgW="2986234" imgH="4320508"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512" y="764704"/>
                        <a:ext cx="2406526" cy="3481900"/>
                      </a:xfrm>
                      <a:prstGeom prst="rect">
                        <a:avLst/>
                      </a:prstGeom>
                      <a:noFill/>
                      <a:extLst/>
                    </p:spPr>
                  </p:pic>
                </p:oleObj>
              </mc:Fallback>
            </mc:AlternateContent>
          </a:graphicData>
        </a:graphic>
      </p:graphicFrame>
      <p:pic>
        <p:nvPicPr>
          <p:cNvPr id="31749" name="Picture 11"/>
          <p:cNvPicPr>
            <a:picLocks noChangeAspect="1"/>
          </p:cNvPicPr>
          <p:nvPr/>
        </p:nvPicPr>
        <p:blipFill>
          <a:blip r:embed="rId7"/>
          <a:srcRect/>
          <a:stretch>
            <a:fillRect/>
          </a:stretch>
        </p:blipFill>
        <p:spPr bwMode="auto">
          <a:xfrm>
            <a:off x="5332029" y="1462088"/>
            <a:ext cx="3523046" cy="2182936"/>
          </a:xfrm>
          <a:prstGeom prst="rect">
            <a:avLst/>
          </a:prstGeom>
          <a:noFill/>
          <a:ln w="9525">
            <a:noFill/>
            <a:miter lim="800000"/>
            <a:headEnd/>
            <a:tailEnd/>
          </a:ln>
        </p:spPr>
      </p:pic>
      <p:sp>
        <p:nvSpPr>
          <p:cNvPr id="31750" name="TextBox 12"/>
          <p:cNvSpPr txBox="1">
            <a:spLocks noChangeArrowheads="1"/>
          </p:cNvSpPr>
          <p:nvPr/>
        </p:nvSpPr>
        <p:spPr bwMode="auto">
          <a:xfrm>
            <a:off x="3059113" y="2924175"/>
            <a:ext cx="3097212" cy="923925"/>
          </a:xfrm>
          <a:prstGeom prst="rect">
            <a:avLst/>
          </a:prstGeom>
          <a:noFill/>
          <a:ln w="9525">
            <a:noFill/>
            <a:miter lim="800000"/>
            <a:headEnd/>
            <a:tailEnd/>
          </a:ln>
        </p:spPr>
        <p:txBody>
          <a:bodyPr>
            <a:spAutoFit/>
          </a:bodyPr>
          <a:lstStyle/>
          <a:p>
            <a:r>
              <a:rPr lang="en-US" dirty="0"/>
              <a:t>Depression 20-30%</a:t>
            </a:r>
          </a:p>
          <a:p>
            <a:r>
              <a:rPr lang="en-US" dirty="0"/>
              <a:t>Anxiety 20-40%</a:t>
            </a:r>
          </a:p>
          <a:p>
            <a:r>
              <a:rPr lang="en-US" dirty="0"/>
              <a:t>Cognitive impairment</a:t>
            </a:r>
          </a:p>
        </p:txBody>
      </p:sp>
    </p:spTree>
    <p:extLst>
      <p:ext uri="{BB962C8B-B14F-4D97-AF65-F5344CB8AC3E}">
        <p14:creationId xmlns:p14="http://schemas.microsoft.com/office/powerpoint/2010/main" val="847940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7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10" grpId="0">
        <p:bldAsOne/>
      </p:bldGraphic>
      <p:bldP spid="317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GB" dirty="0">
                <a:solidFill>
                  <a:srgbClr val="6B6BCF"/>
                </a:solidFill>
              </a:rPr>
              <a:t>Impact </a:t>
            </a:r>
          </a:p>
        </p:txBody>
      </p:sp>
      <p:sp>
        <p:nvSpPr>
          <p:cNvPr id="29699" name="Rectangle 3"/>
          <p:cNvSpPr>
            <a:spLocks noGrp="1" noChangeArrowheads="1"/>
          </p:cNvSpPr>
          <p:nvPr>
            <p:ph type="body" idx="1"/>
          </p:nvPr>
        </p:nvSpPr>
        <p:spPr/>
        <p:txBody>
          <a:bodyPr/>
          <a:lstStyle/>
          <a:p>
            <a:r>
              <a:rPr lang="en-GB" sz="2800"/>
              <a:t>Uncertainty regarding the future </a:t>
            </a:r>
          </a:p>
          <a:p>
            <a:r>
              <a:rPr lang="en-GB" sz="2800"/>
              <a:t>Meaning of what has happened</a:t>
            </a:r>
          </a:p>
          <a:p>
            <a:r>
              <a:rPr lang="en-GB" sz="2800"/>
              <a:t>Loss of control</a:t>
            </a:r>
          </a:p>
          <a:p>
            <a:r>
              <a:rPr lang="en-GB" sz="2800"/>
              <a:t>Loss of independence</a:t>
            </a:r>
          </a:p>
          <a:p>
            <a:r>
              <a:rPr lang="en-GB" sz="2800"/>
              <a:t>Helplessness</a:t>
            </a:r>
          </a:p>
          <a:p>
            <a:r>
              <a:rPr lang="en-GB" sz="2800"/>
              <a:t>Fatigue</a:t>
            </a:r>
          </a:p>
          <a:p>
            <a:r>
              <a:rPr lang="en-GB" sz="2800"/>
              <a:t>Fear</a:t>
            </a:r>
          </a:p>
          <a:p>
            <a:r>
              <a:rPr lang="en-GB" sz="2800"/>
              <a:t>Death</a:t>
            </a:r>
          </a:p>
        </p:txBody>
      </p:sp>
      <p:pic>
        <p:nvPicPr>
          <p:cNvPr id="4" name="Picture 1" descr="M5400335-Doctor_and_patient-SP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4365104"/>
            <a:ext cx="2676877" cy="216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Inaugural Flyer pic sm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2204864"/>
            <a:ext cx="2339752" cy="201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450735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IE" dirty="0">
                <a:solidFill>
                  <a:srgbClr val="6B6BCF"/>
                </a:solidFill>
              </a:rPr>
              <a:t>Impact</a:t>
            </a:r>
            <a:endParaRPr lang="en-GB" dirty="0">
              <a:solidFill>
                <a:srgbClr val="6B6BCF"/>
              </a:solidFill>
            </a:endParaRPr>
          </a:p>
        </p:txBody>
      </p:sp>
      <p:sp>
        <p:nvSpPr>
          <p:cNvPr id="30723" name="Rectangle 3"/>
          <p:cNvSpPr>
            <a:spLocks noGrp="1" noChangeArrowheads="1"/>
          </p:cNvSpPr>
          <p:nvPr>
            <p:ph type="body" idx="1"/>
          </p:nvPr>
        </p:nvSpPr>
        <p:spPr>
          <a:xfrm>
            <a:off x="228600" y="1600200"/>
            <a:ext cx="8610600" cy="5105400"/>
          </a:xfrm>
        </p:spPr>
        <p:txBody>
          <a:bodyPr/>
          <a:lstStyle/>
          <a:p>
            <a:pPr>
              <a:lnSpc>
                <a:spcPct val="90000"/>
              </a:lnSpc>
              <a:buFontTx/>
              <a:buNone/>
            </a:pPr>
            <a:r>
              <a:rPr lang="en-IE" sz="2800" u="sng" dirty="0">
                <a:solidFill>
                  <a:schemeClr val="folHlink"/>
                </a:solidFill>
              </a:rPr>
              <a:t>Relationships</a:t>
            </a:r>
            <a:r>
              <a:rPr lang="en-IE" sz="2800" dirty="0"/>
              <a:t> – 	family		</a:t>
            </a:r>
          </a:p>
          <a:p>
            <a:pPr>
              <a:lnSpc>
                <a:spcPct val="90000"/>
              </a:lnSpc>
              <a:buFontTx/>
              <a:buNone/>
            </a:pPr>
            <a:r>
              <a:rPr lang="en-IE" sz="2800" dirty="0"/>
              <a:t>				partner (sexuality, fertility)</a:t>
            </a:r>
          </a:p>
          <a:p>
            <a:pPr>
              <a:lnSpc>
                <a:spcPct val="90000"/>
              </a:lnSpc>
              <a:buFontTx/>
              <a:buNone/>
            </a:pPr>
            <a:r>
              <a:rPr lang="en-IE" sz="2800" dirty="0"/>
              <a:t>				children</a:t>
            </a:r>
          </a:p>
          <a:p>
            <a:pPr>
              <a:lnSpc>
                <a:spcPct val="90000"/>
              </a:lnSpc>
              <a:buFontTx/>
              <a:buNone/>
            </a:pPr>
            <a:r>
              <a:rPr lang="en-IE" sz="2800" dirty="0"/>
              <a:t>				friends</a:t>
            </a:r>
          </a:p>
          <a:p>
            <a:pPr>
              <a:lnSpc>
                <a:spcPct val="90000"/>
              </a:lnSpc>
              <a:buFontTx/>
              <a:buNone/>
            </a:pPr>
            <a:endParaRPr lang="en-IE" sz="2800" dirty="0"/>
          </a:p>
          <a:p>
            <a:pPr>
              <a:lnSpc>
                <a:spcPct val="90000"/>
              </a:lnSpc>
              <a:buFontTx/>
              <a:buNone/>
            </a:pPr>
            <a:r>
              <a:rPr lang="en-IE" sz="2800" u="sng" dirty="0">
                <a:solidFill>
                  <a:schemeClr val="folHlink"/>
                </a:solidFill>
              </a:rPr>
              <a:t>Body Image</a:t>
            </a:r>
            <a:r>
              <a:rPr lang="en-IE" sz="2800" dirty="0"/>
              <a:t>	</a:t>
            </a:r>
            <a:r>
              <a:rPr lang="en-IE" sz="2800" u="sng" dirty="0" smtClean="0">
                <a:solidFill>
                  <a:schemeClr val="folHlink"/>
                </a:solidFill>
              </a:rPr>
              <a:t>Self</a:t>
            </a:r>
            <a:r>
              <a:rPr lang="en-IE" sz="2800" u="sng" dirty="0">
                <a:solidFill>
                  <a:schemeClr val="folHlink"/>
                </a:solidFill>
              </a:rPr>
              <a:t>-</a:t>
            </a:r>
            <a:r>
              <a:rPr lang="en-IE" sz="2800" u="sng" dirty="0" smtClean="0">
                <a:solidFill>
                  <a:schemeClr val="folHlink"/>
                </a:solidFill>
              </a:rPr>
              <a:t>esteem</a:t>
            </a:r>
            <a:r>
              <a:rPr lang="en-IE" sz="2800" dirty="0" smtClean="0">
                <a:solidFill>
                  <a:schemeClr val="folHlink"/>
                </a:solidFill>
              </a:rPr>
              <a:t>      </a:t>
            </a:r>
            <a:r>
              <a:rPr lang="en-IE" sz="2800" u="sng" dirty="0" smtClean="0">
                <a:solidFill>
                  <a:schemeClr val="folHlink"/>
                </a:solidFill>
              </a:rPr>
              <a:t>Leisure</a:t>
            </a:r>
            <a:r>
              <a:rPr lang="en-IE" sz="2800" u="sng" dirty="0">
                <a:solidFill>
                  <a:schemeClr val="folHlink"/>
                </a:solidFill>
              </a:rPr>
              <a:t>/Work</a:t>
            </a:r>
          </a:p>
          <a:p>
            <a:pPr>
              <a:lnSpc>
                <a:spcPct val="90000"/>
              </a:lnSpc>
              <a:buFontTx/>
              <a:buNone/>
            </a:pPr>
            <a:r>
              <a:rPr lang="en-IE" sz="2800" dirty="0"/>
              <a:t>disfigurement	  sick role		change</a:t>
            </a:r>
          </a:p>
          <a:p>
            <a:pPr>
              <a:lnSpc>
                <a:spcPct val="90000"/>
              </a:lnSpc>
              <a:buFontTx/>
              <a:buNone/>
            </a:pPr>
            <a:r>
              <a:rPr lang="en-IE" sz="2800" dirty="0" smtClean="0"/>
              <a:t>scarring</a:t>
            </a:r>
            <a:r>
              <a:rPr lang="en-IE" sz="2800" dirty="0"/>
              <a:t>		  disability		loss</a:t>
            </a:r>
          </a:p>
          <a:p>
            <a:pPr>
              <a:lnSpc>
                <a:spcPct val="90000"/>
              </a:lnSpc>
              <a:buFontTx/>
              <a:buNone/>
            </a:pPr>
            <a:r>
              <a:rPr lang="en-IE" sz="2800" dirty="0"/>
              <a:t>Imagined					financial</a:t>
            </a:r>
          </a:p>
          <a:p>
            <a:pPr>
              <a:lnSpc>
                <a:spcPct val="90000"/>
              </a:lnSpc>
              <a:buFontTx/>
              <a:buNone/>
            </a:pPr>
            <a:r>
              <a:rPr lang="en-IE" sz="2800" dirty="0"/>
              <a:t>							holidays</a:t>
            </a:r>
            <a:endParaRPr lang="en-GB" sz="2800" dirty="0"/>
          </a:p>
        </p:txBody>
      </p:sp>
    </p:spTree>
    <p:extLst>
      <p:ext uri="{BB962C8B-B14F-4D97-AF65-F5344CB8AC3E}">
        <p14:creationId xmlns:p14="http://schemas.microsoft.com/office/powerpoint/2010/main" val="390755595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l"/>
            <a:r>
              <a:rPr lang="en-GB" dirty="0" smtClean="0">
                <a:solidFill>
                  <a:srgbClr val="6B6BCF"/>
                </a:solidFill>
              </a:rPr>
              <a:t>(Di)stress </a:t>
            </a:r>
            <a:r>
              <a:rPr lang="en-GB" dirty="0">
                <a:solidFill>
                  <a:srgbClr val="6B6BCF"/>
                </a:solidFill>
              </a:rPr>
              <a:t>is </a:t>
            </a:r>
            <a:r>
              <a:rPr lang="ja-JP" altLang="en-GB" dirty="0">
                <a:solidFill>
                  <a:srgbClr val="6B6BCF"/>
                </a:solidFill>
                <a:latin typeface="Arial"/>
              </a:rPr>
              <a:t>“</a:t>
            </a:r>
            <a:r>
              <a:rPr lang="en-GB" dirty="0">
                <a:solidFill>
                  <a:srgbClr val="6B6BCF"/>
                </a:solidFill>
              </a:rPr>
              <a:t>Normal</a:t>
            </a:r>
            <a:r>
              <a:rPr lang="ja-JP" altLang="en-GB" dirty="0">
                <a:solidFill>
                  <a:srgbClr val="6B6BCF"/>
                </a:solidFill>
                <a:latin typeface="Arial"/>
              </a:rPr>
              <a:t>”</a:t>
            </a:r>
            <a:endParaRPr lang="en-GB" dirty="0">
              <a:solidFill>
                <a:srgbClr val="6B6BCF"/>
              </a:solidFill>
            </a:endParaRPr>
          </a:p>
        </p:txBody>
      </p:sp>
      <p:sp>
        <p:nvSpPr>
          <p:cNvPr id="23555" name="Rectangle 3"/>
          <p:cNvSpPr>
            <a:spLocks noGrp="1" noChangeArrowheads="1"/>
          </p:cNvSpPr>
          <p:nvPr>
            <p:ph type="body" idx="1"/>
          </p:nvPr>
        </p:nvSpPr>
        <p:spPr>
          <a:xfrm>
            <a:off x="152400" y="1981200"/>
            <a:ext cx="8763000" cy="4495800"/>
          </a:xfrm>
        </p:spPr>
        <p:txBody>
          <a:bodyPr/>
          <a:lstStyle/>
          <a:p>
            <a:endParaRPr lang="en-GB" i="1" dirty="0" smtClean="0"/>
          </a:p>
          <a:p>
            <a:r>
              <a:rPr lang="en-GB" i="1" dirty="0" smtClean="0"/>
              <a:t>Continuum </a:t>
            </a:r>
            <a:r>
              <a:rPr lang="en-GB" i="1" dirty="0"/>
              <a:t>of Distress</a:t>
            </a:r>
          </a:p>
          <a:p>
            <a:endParaRPr lang="en-GB" i="1" dirty="0"/>
          </a:p>
          <a:p>
            <a:pPr marL="0" indent="0">
              <a:buNone/>
            </a:pPr>
            <a:r>
              <a:rPr lang="en-GB" b="1" dirty="0" smtClean="0"/>
              <a:t> Mild</a:t>
            </a:r>
            <a:r>
              <a:rPr lang="en-GB" b="1" dirty="0"/>
              <a:t>	</a:t>
            </a:r>
            <a:r>
              <a:rPr lang="en-GB" b="1" dirty="0" smtClean="0"/>
              <a:t>-</a:t>
            </a:r>
            <a:r>
              <a:rPr lang="en-GB" b="1" dirty="0"/>
              <a:t>	  Moderate	</a:t>
            </a:r>
            <a:r>
              <a:rPr lang="en-GB" b="1" dirty="0" smtClean="0"/>
              <a:t>-</a:t>
            </a:r>
            <a:r>
              <a:rPr lang="en-GB" b="1" dirty="0"/>
              <a:t>	Severe</a:t>
            </a:r>
          </a:p>
          <a:p>
            <a:pPr>
              <a:buFontTx/>
              <a:buNone/>
            </a:pPr>
            <a:r>
              <a:rPr lang="en-GB" sz="2800" b="1" dirty="0"/>
              <a:t>(Normal, adaptive)	 </a:t>
            </a:r>
            <a:r>
              <a:rPr lang="en-GB" sz="2800" b="1" dirty="0" smtClean="0"/>
              <a:t>     (Maladaptive, disabling)</a:t>
            </a:r>
          </a:p>
          <a:p>
            <a:pPr>
              <a:buFontTx/>
              <a:buNone/>
            </a:pPr>
            <a:endParaRPr lang="en-GB" sz="2800" b="1" dirty="0"/>
          </a:p>
        </p:txBody>
      </p:sp>
      <p:pic>
        <p:nvPicPr>
          <p:cNvPr id="4" name="Picture 4" descr="Sword_of_Damocles_pain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332656"/>
            <a:ext cx="2207444" cy="2752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154116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6" name="Rectangle 6"/>
          <p:cNvSpPr>
            <a:spLocks noChangeArrowheads="1"/>
          </p:cNvSpPr>
          <p:nvPr/>
        </p:nvSpPr>
        <p:spPr bwMode="auto">
          <a:xfrm>
            <a:off x="0" y="566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defRPr/>
            </a:pPr>
            <a:endParaRPr lang="en-US">
              <a:latin typeface="Arial" charset="0"/>
              <a:ea typeface="ＭＳ Ｐゴシック" charset="0"/>
              <a:cs typeface="ＭＳ Ｐゴシック" charset="0"/>
            </a:endParaRPr>
          </a:p>
        </p:txBody>
      </p:sp>
      <p:graphicFrame>
        <p:nvGraphicFramePr>
          <p:cNvPr id="21506" name="Object 5"/>
          <p:cNvGraphicFramePr>
            <a:graphicFrameLocks noChangeAspect="1"/>
          </p:cNvGraphicFramePr>
          <p:nvPr/>
        </p:nvGraphicFramePr>
        <p:xfrm>
          <a:off x="0" y="566738"/>
          <a:ext cx="8239125" cy="5724525"/>
        </p:xfrm>
        <a:graphic>
          <a:graphicData uri="http://schemas.openxmlformats.org/presentationml/2006/ole">
            <mc:AlternateContent xmlns:mc="http://schemas.openxmlformats.org/markup-compatibility/2006">
              <mc:Choice xmlns:v="urn:schemas-microsoft-com:vml" Requires="v">
                <p:oleObj spid="_x0000_s146457" r:id="rId3" imgW="10425074" imgH="7242962" progId="">
                  <p:embed/>
                </p:oleObj>
              </mc:Choice>
              <mc:Fallback>
                <p:oleObj r:id="rId3" imgW="10425074" imgH="7242962"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66738"/>
                        <a:ext cx="8239125" cy="572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6020605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1862</TotalTime>
  <Words>2656</Words>
  <Application>Microsoft Macintosh PowerPoint</Application>
  <PresentationFormat>On-screen Show (4:3)</PresentationFormat>
  <Paragraphs>446</Paragraphs>
  <Slides>49</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Default Design</vt:lpstr>
      <vt:lpstr>Image</vt:lpstr>
      <vt:lpstr>Optimising patient adjustment and self care strategies</vt:lpstr>
      <vt:lpstr>Outline</vt:lpstr>
      <vt:lpstr>Normal Reactions to an Abnormal Situation</vt:lpstr>
      <vt:lpstr>PowerPoint Presentation</vt:lpstr>
      <vt:lpstr>     Dialysis patient</vt:lpstr>
      <vt:lpstr>Impact </vt:lpstr>
      <vt:lpstr>Impact</vt:lpstr>
      <vt:lpstr>(Di)stress is “Normal”</vt:lpstr>
      <vt:lpstr>PowerPoint Presentation</vt:lpstr>
      <vt:lpstr>Shock at diagnosis……</vt:lpstr>
      <vt:lpstr>What are some of these consequences?</vt:lpstr>
      <vt:lpstr>Powerlessness -  Machines</vt:lpstr>
      <vt:lpstr>Powerlessness -  Time</vt:lpstr>
      <vt:lpstr>Dependence/independence</vt:lpstr>
      <vt:lpstr> Powerlessness        Behaviour</vt:lpstr>
      <vt:lpstr>Maladaptive Coping Strategies e.g.</vt:lpstr>
      <vt:lpstr>Our Role</vt:lpstr>
      <vt:lpstr>PowerPoint Presentation</vt:lpstr>
      <vt:lpstr>We know that adherence to medication is very difficult to sustain</vt:lpstr>
      <vt:lpstr>Concordance in the Transplant Setting</vt:lpstr>
      <vt:lpstr>What do we know about non-concordance? </vt:lpstr>
      <vt:lpstr>PowerPoint Presentation</vt:lpstr>
      <vt:lpstr>PowerPoint Presentation</vt:lpstr>
      <vt:lpstr>PowerPoint Presentation</vt:lpstr>
      <vt:lpstr>Our patients</vt:lpstr>
      <vt:lpstr>PowerPoint Presentation</vt:lpstr>
      <vt:lpstr>PowerPoint Presentation</vt:lpstr>
      <vt:lpstr>Summary of evidence</vt:lpstr>
      <vt:lpstr>What does non-concordance predict?</vt:lpstr>
      <vt:lpstr>Measurement</vt:lpstr>
      <vt:lpstr> OVERVIEW </vt:lpstr>
      <vt:lpstr>PowerPoint Presentation</vt:lpstr>
      <vt:lpstr> Renal Transplant</vt:lpstr>
      <vt:lpstr>PowerPoint Presentation</vt:lpstr>
      <vt:lpstr>PowerPoint Presentation</vt:lpstr>
      <vt:lpstr>PowerPoint Presentation</vt:lpstr>
      <vt:lpstr>PowerPoint Presentation</vt:lpstr>
      <vt:lpstr>                                        Strategies to Improve Concordance   - EDUCATION - Normalise non-adherence, use a non-judgemental and collaborative stance - Accept that your patient does not want to let you down so might not tell you the truth - Ask patients if they know why they need their medication (make sense of treatment) - Ask patients if they have concerns about taking their meds over time (negative consqs)  - Use the consultation to anticipate and plan    Predict barriers, write down solutions     Create a bridge between consultations  If you provide a threat message, you have to support self-efficacy  Increased anxiety and guilt can lead to avoidance, rather than adherence  Online programs and information:  CDC  Adherence 360  NHS   Motivational interviewing Relaxation and stress reduction training </vt:lpstr>
      <vt:lpstr>LIVING WITH CHRONIC ILLNESS</vt:lpstr>
      <vt:lpstr>PowerPoint Presentation</vt:lpstr>
      <vt:lpstr>WEBSITES  </vt:lpstr>
      <vt:lpstr>PowerPoint Presentation</vt:lpstr>
      <vt:lpstr>BETTER HEALTH, BETTER LIVING (CDSMP)</vt:lpstr>
      <vt:lpstr> CDSMP META ANALYSES FINDINGS 23 studies (1984 – 2009)  8,688 participants (2,902 in RCTs 5,779 in longitudinal studies)   </vt:lpstr>
      <vt:lpstr>Mindfulness &amp; Relaxation Centre (MARC) www.beaumont.ie/marc</vt:lpstr>
      <vt:lpstr>On line CBT (that’s free)</vt:lpstr>
      <vt:lpstr>PowerPoint Presentation</vt:lpstr>
      <vt:lpstr>2 GROUPS</vt:lpstr>
      <vt:lpstr>Discussion</vt:lpstr>
    </vt:vector>
  </TitlesOfParts>
  <Company>Beaumont Hospital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 Department</dc:creator>
  <cp:lastModifiedBy>Siobhan MacHale</cp:lastModifiedBy>
  <cp:revision>128</cp:revision>
  <dcterms:created xsi:type="dcterms:W3CDTF">2012-11-28T20:57:07Z</dcterms:created>
  <dcterms:modified xsi:type="dcterms:W3CDTF">2015-11-24T23:57:19Z</dcterms:modified>
</cp:coreProperties>
</file>