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7" r:id="rId2"/>
    <p:sldMasterId id="2147483660" r:id="rId3"/>
  </p:sldMasterIdLst>
  <p:notesMasterIdLst>
    <p:notesMasterId r:id="rId23"/>
  </p:notesMasterIdLst>
  <p:handoutMasterIdLst>
    <p:handoutMasterId r:id="rId24"/>
  </p:handoutMasterIdLst>
  <p:sldIdLst>
    <p:sldId id="257" r:id="rId4"/>
    <p:sldId id="274" r:id="rId5"/>
    <p:sldId id="275" r:id="rId6"/>
    <p:sldId id="283" r:id="rId7"/>
    <p:sldId id="258" r:id="rId8"/>
    <p:sldId id="259" r:id="rId9"/>
    <p:sldId id="260" r:id="rId10"/>
    <p:sldId id="261" r:id="rId11"/>
    <p:sldId id="263" r:id="rId12"/>
    <p:sldId id="265" r:id="rId13"/>
    <p:sldId id="262" r:id="rId14"/>
    <p:sldId id="278" r:id="rId15"/>
    <p:sldId id="282" r:id="rId16"/>
    <p:sldId id="270" r:id="rId17"/>
    <p:sldId id="272" r:id="rId18"/>
    <p:sldId id="284" r:id="rId19"/>
    <p:sldId id="276" r:id="rId20"/>
    <p:sldId id="273" r:id="rId21"/>
    <p:sldId id="280" r:id="rId2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4CADC0"/>
    <a:srgbClr val="43BCC9"/>
    <a:srgbClr val="CC0000"/>
    <a:srgbClr val="2818A0"/>
    <a:srgbClr val="251278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02" autoAdjust="0"/>
    <p:restoredTop sz="94747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plotArea>
      <c:layout>
        <c:manualLayout>
          <c:layoutTarget val="inner"/>
          <c:xMode val="edge"/>
          <c:yMode val="edge"/>
          <c:x val="0.1271735190916006"/>
          <c:y val="1.5955439563075172E-2"/>
          <c:w val="0.83958419461603717"/>
          <c:h val="0.77185998361675967"/>
        </c:manualLayout>
      </c:layout>
      <c:barChart>
        <c:barDir val="col"/>
        <c:grouping val="clustered"/>
        <c:ser>
          <c:idx val="0"/>
          <c:order val="0"/>
          <c:tx>
            <c:strRef>
              <c:f>Sequentials!$W$5</c:f>
              <c:strCache>
                <c:ptCount val="1"/>
                <c:pt idx="0">
                  <c:v>Age at 1st CI</c:v>
                </c:pt>
              </c:strCache>
            </c:strRef>
          </c:tx>
          <c:cat>
            <c:strRef>
              <c:f>Sequentials!$X$4:$AL$4</c:f>
              <c:strCache>
                <c:ptCount val="15"/>
                <c:pt idx="0">
                  <c:v>1-2</c:v>
                </c:pt>
                <c:pt idx="1">
                  <c:v>2-3</c:v>
                </c:pt>
                <c:pt idx="2">
                  <c:v>3-4</c:v>
                </c:pt>
                <c:pt idx="3">
                  <c:v>4-5</c:v>
                </c:pt>
                <c:pt idx="4">
                  <c:v>5-6</c:v>
                </c:pt>
                <c:pt idx="5">
                  <c:v>6-7</c:v>
                </c:pt>
                <c:pt idx="6">
                  <c:v>7-8</c:v>
                </c:pt>
                <c:pt idx="7">
                  <c:v>8-9</c:v>
                </c:pt>
                <c:pt idx="8">
                  <c:v>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  <c:pt idx="13">
                  <c:v>14-15</c:v>
                </c:pt>
                <c:pt idx="14">
                  <c:v>15-16</c:v>
                </c:pt>
              </c:strCache>
            </c:strRef>
          </c:cat>
          <c:val>
            <c:numRef>
              <c:f>Sequentials!$X$5:$AL$5</c:f>
              <c:numCache>
                <c:formatCode>General</c:formatCode>
                <c:ptCount val="15"/>
                <c:pt idx="0">
                  <c:v>26</c:v>
                </c:pt>
                <c:pt idx="1">
                  <c:v>28</c:v>
                </c:pt>
                <c:pt idx="2">
                  <c:v>12</c:v>
                </c:pt>
                <c:pt idx="3">
                  <c:v>5</c:v>
                </c:pt>
                <c:pt idx="4">
                  <c:v>4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Sequentials!$W$6</c:f>
              <c:strCache>
                <c:ptCount val="1"/>
                <c:pt idx="0">
                  <c:v>Age at 2nd CI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cat>
            <c:strRef>
              <c:f>Sequentials!$X$4:$AL$4</c:f>
              <c:strCache>
                <c:ptCount val="15"/>
                <c:pt idx="0">
                  <c:v>1-2</c:v>
                </c:pt>
                <c:pt idx="1">
                  <c:v>2-3</c:v>
                </c:pt>
                <c:pt idx="2">
                  <c:v>3-4</c:v>
                </c:pt>
                <c:pt idx="3">
                  <c:v>4-5</c:v>
                </c:pt>
                <c:pt idx="4">
                  <c:v>5-6</c:v>
                </c:pt>
                <c:pt idx="5">
                  <c:v>6-7</c:v>
                </c:pt>
                <c:pt idx="6">
                  <c:v>7-8</c:v>
                </c:pt>
                <c:pt idx="7">
                  <c:v>8-9</c:v>
                </c:pt>
                <c:pt idx="8">
                  <c:v>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  <c:pt idx="13">
                  <c:v>14-15</c:v>
                </c:pt>
                <c:pt idx="14">
                  <c:v>15-16</c:v>
                </c:pt>
              </c:strCache>
            </c:strRef>
          </c:cat>
          <c:val>
            <c:numRef>
              <c:f>Sequentials!$X$6:$AL$6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7</c:v>
                </c:pt>
                <c:pt idx="9">
                  <c:v>8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</c:ser>
        <c:axId val="79804288"/>
        <c:axId val="36241408"/>
      </c:barChart>
      <c:catAx>
        <c:axId val="79804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800"/>
                  <a:t>Age</a:t>
                </a:r>
                <a:r>
                  <a:rPr lang="en-GB" sz="1800" baseline="0"/>
                  <a:t> </a:t>
                </a:r>
                <a:r>
                  <a:rPr lang="en-GB" sz="1800"/>
                  <a:t>in years</a:t>
                </a:r>
              </a:p>
            </c:rich>
          </c:tx>
          <c:layout>
            <c:manualLayout>
              <c:xMode val="edge"/>
              <c:yMode val="edge"/>
              <c:x val="0.43680719597550333"/>
              <c:y val="0.8863691732664627"/>
            </c:manualLayout>
          </c:layout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241408"/>
        <c:crosses val="autoZero"/>
        <c:auto val="1"/>
        <c:lblAlgn val="ctr"/>
        <c:lblOffset val="100"/>
      </c:catAx>
      <c:valAx>
        <c:axId val="36241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/>
                  <a:t>Number of Children</a:t>
                </a:r>
              </a:p>
            </c:rich>
          </c:tx>
          <c:layout>
            <c:manualLayout>
              <c:xMode val="edge"/>
              <c:yMode val="edge"/>
              <c:x val="1.1602722649046725E-2"/>
              <c:y val="0.272624437570303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80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254549431321102"/>
          <c:y val="5.8867268716174391E-2"/>
          <c:w val="0.21235979877515312"/>
          <c:h val="0.21452894122875235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Sequentials!$W$9</c:f>
              <c:strCache>
                <c:ptCount val="1"/>
                <c:pt idx="0">
                  <c:v>Gap between Implants</c:v>
                </c:pt>
              </c:strCache>
            </c:strRef>
          </c:tx>
          <c:cat>
            <c:strRef>
              <c:f>Sequentials!$X$8:$AJ$8</c:f>
              <c:strCache>
                <c:ptCount val="13"/>
                <c:pt idx="0">
                  <c:v>0-1</c:v>
                </c:pt>
                <c:pt idx="1">
                  <c:v>1-2</c:v>
                </c:pt>
                <c:pt idx="2">
                  <c:v>2-3</c:v>
                </c:pt>
                <c:pt idx="3">
                  <c:v>3-4</c:v>
                </c:pt>
                <c:pt idx="4">
                  <c:v>4-5</c:v>
                </c:pt>
                <c:pt idx="5">
                  <c:v>5-6</c:v>
                </c:pt>
                <c:pt idx="6">
                  <c:v>6-7</c:v>
                </c:pt>
                <c:pt idx="7">
                  <c:v>7-8</c:v>
                </c:pt>
                <c:pt idx="8">
                  <c:v>8-9</c:v>
                </c:pt>
                <c:pt idx="9">
                  <c:v>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</c:strCache>
            </c:strRef>
          </c:cat>
          <c:val>
            <c:numRef>
              <c:f>Sequentials!$X$9:$AJ$9</c:f>
              <c:numCache>
                <c:formatCode>General</c:formatCode>
                <c:ptCount val="13"/>
                <c:pt idx="0">
                  <c:v>4</c:v>
                </c:pt>
                <c:pt idx="1">
                  <c:v>11</c:v>
                </c:pt>
                <c:pt idx="2">
                  <c:v>10</c:v>
                </c:pt>
                <c:pt idx="3">
                  <c:v>12</c:v>
                </c:pt>
                <c:pt idx="4">
                  <c:v>8</c:v>
                </c:pt>
                <c:pt idx="5">
                  <c:v>10</c:v>
                </c:pt>
                <c:pt idx="6">
                  <c:v>7</c:v>
                </c:pt>
                <c:pt idx="7">
                  <c:v>8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axId val="36438400"/>
        <c:axId val="36440320"/>
      </c:barChart>
      <c:catAx>
        <c:axId val="36438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800"/>
                  <a:t>Time between implants in years</a:t>
                </a:r>
              </a:p>
            </c:rich>
          </c:tx>
        </c:title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440320"/>
        <c:crosses val="autoZero"/>
        <c:auto val="1"/>
        <c:lblAlgn val="ctr"/>
        <c:lblOffset val="100"/>
      </c:catAx>
      <c:valAx>
        <c:axId val="36440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/>
                  <a:t>Number</a:t>
                </a:r>
                <a:r>
                  <a:rPr lang="en-GB" sz="1800" baseline="0"/>
                  <a:t> of  Children</a:t>
                </a:r>
                <a:endParaRPr lang="en-GB" sz="180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43840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Sheet1!$W$9</c:f>
              <c:strCache>
                <c:ptCount val="1"/>
                <c:pt idx="0">
                  <c:v>Good users</c:v>
                </c:pt>
              </c:strCache>
            </c:strRef>
          </c:tx>
          <c:spPr>
            <a:solidFill>
              <a:srgbClr val="5BD078"/>
            </a:solidFill>
          </c:spPr>
          <c:cat>
            <c:strRef>
              <c:f>Sheet1!$X$8:$AL$8</c:f>
              <c:strCache>
                <c:ptCount val="15"/>
                <c:pt idx="0">
                  <c:v>0-1</c:v>
                </c:pt>
                <c:pt idx="1">
                  <c:v>1-2</c:v>
                </c:pt>
                <c:pt idx="2">
                  <c:v>2-3</c:v>
                </c:pt>
                <c:pt idx="3">
                  <c:v>3-4</c:v>
                </c:pt>
                <c:pt idx="4">
                  <c:v>4-5</c:v>
                </c:pt>
                <c:pt idx="5">
                  <c:v>5-6</c:v>
                </c:pt>
                <c:pt idx="6">
                  <c:v>6-7</c:v>
                </c:pt>
                <c:pt idx="7">
                  <c:v>7-8</c:v>
                </c:pt>
                <c:pt idx="8">
                  <c:v>8-9</c:v>
                </c:pt>
                <c:pt idx="9">
                  <c:v>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14-15</c:v>
                </c:pt>
                <c:pt idx="14">
                  <c:v>15-16</c:v>
                </c:pt>
              </c:strCache>
            </c:strRef>
          </c:cat>
          <c:val>
            <c:numRef>
              <c:f>Sheet1!$X$9:$AL$9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Sheet1!$W$10</c:f>
              <c:strCache>
                <c:ptCount val="1"/>
                <c:pt idx="0">
                  <c:v>Poor users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Sheet1!$X$8:$AL$8</c:f>
              <c:strCache>
                <c:ptCount val="15"/>
                <c:pt idx="0">
                  <c:v>0-1</c:v>
                </c:pt>
                <c:pt idx="1">
                  <c:v>1-2</c:v>
                </c:pt>
                <c:pt idx="2">
                  <c:v>2-3</c:v>
                </c:pt>
                <c:pt idx="3">
                  <c:v>3-4</c:v>
                </c:pt>
                <c:pt idx="4">
                  <c:v>4-5</c:v>
                </c:pt>
                <c:pt idx="5">
                  <c:v>5-6</c:v>
                </c:pt>
                <c:pt idx="6">
                  <c:v>6-7</c:v>
                </c:pt>
                <c:pt idx="7">
                  <c:v>7-8</c:v>
                </c:pt>
                <c:pt idx="8">
                  <c:v>8-9</c:v>
                </c:pt>
                <c:pt idx="9">
                  <c:v>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14-15</c:v>
                </c:pt>
                <c:pt idx="14">
                  <c:v>15-16</c:v>
                </c:pt>
              </c:strCache>
            </c:strRef>
          </c:cat>
          <c:val>
            <c:numRef>
              <c:f>Sheet1!$X$10:$AL$10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Sheet1!$W$11</c:f>
              <c:strCache>
                <c:ptCount val="1"/>
                <c:pt idx="0">
                  <c:v>Non-users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Sheet1!$X$8:$AL$8</c:f>
              <c:strCache>
                <c:ptCount val="15"/>
                <c:pt idx="0">
                  <c:v>0-1</c:v>
                </c:pt>
                <c:pt idx="1">
                  <c:v>1-2</c:v>
                </c:pt>
                <c:pt idx="2">
                  <c:v>2-3</c:v>
                </c:pt>
                <c:pt idx="3">
                  <c:v>3-4</c:v>
                </c:pt>
                <c:pt idx="4">
                  <c:v>4-5</c:v>
                </c:pt>
                <c:pt idx="5">
                  <c:v>5-6</c:v>
                </c:pt>
                <c:pt idx="6">
                  <c:v>6-7</c:v>
                </c:pt>
                <c:pt idx="7">
                  <c:v>7-8</c:v>
                </c:pt>
                <c:pt idx="8">
                  <c:v>8-9</c:v>
                </c:pt>
                <c:pt idx="9">
                  <c:v>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14-15</c:v>
                </c:pt>
                <c:pt idx="14">
                  <c:v>15-16</c:v>
                </c:pt>
              </c:strCache>
            </c:strRef>
          </c:cat>
          <c:val>
            <c:numRef>
              <c:f>Sheet1!$X$11:$AL$11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overlap val="100"/>
        <c:axId val="85800064"/>
        <c:axId val="85801984"/>
      </c:barChart>
      <c:catAx>
        <c:axId val="85800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 at 2nd Implant (years)</a:t>
                </a:r>
              </a:p>
            </c:rich>
          </c:tx>
        </c:title>
        <c:numFmt formatCode="General" sourceLinked="1"/>
        <c:tickLblPos val="nextTo"/>
        <c:crossAx val="85801984"/>
        <c:crosses val="autoZero"/>
        <c:auto val="1"/>
        <c:lblAlgn val="ctr"/>
        <c:lblOffset val="100"/>
      </c:catAx>
      <c:valAx>
        <c:axId val="858019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Number of Children</a:t>
                </a:r>
              </a:p>
            </c:rich>
          </c:tx>
        </c:title>
        <c:numFmt formatCode="General" sourceLinked="1"/>
        <c:tickLblPos val="nextTo"/>
        <c:crossAx val="8580006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title>
      <c:layout>
        <c:manualLayout>
          <c:xMode val="edge"/>
          <c:yMode val="edge"/>
          <c:x val="0.19350104678123803"/>
          <c:y val="0.11086069801768057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 6 months - 2nd ear</c:v>
                </c:pt>
              </c:strCache>
            </c:strRef>
          </c:tx>
          <c:dPt>
            <c:idx val="4"/>
            <c:spPr>
              <a:solidFill>
                <a:srgbClr val="FFFF00"/>
              </a:solidFill>
            </c:spPr>
          </c:dPt>
          <c:cat>
            <c:strRef>
              <c:f>Sheet1!$A$2:$A$6</c:f>
              <c:strCache>
                <c:ptCount val="5"/>
                <c:pt idx="0">
                  <c:v>Level 3</c:v>
                </c:pt>
                <c:pt idx="1">
                  <c:v>Level 4</c:v>
                </c:pt>
                <c:pt idx="2">
                  <c:v>Level 5</c:v>
                </c:pt>
                <c:pt idx="3">
                  <c:v>Level 6</c:v>
                </c:pt>
                <c:pt idx="4">
                  <c:v>Level 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7.0000000000000021E-2</c:v>
                </c:pt>
                <c:pt idx="1">
                  <c:v>0.22</c:v>
                </c:pt>
                <c:pt idx="2">
                  <c:v>0.22</c:v>
                </c:pt>
                <c:pt idx="3">
                  <c:v>0.49000000000000032</c:v>
                </c:pt>
                <c:pt idx="4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9054996775250086"/>
          <c:y val="0.30069079626073292"/>
          <c:w val="0.17509237790317669"/>
          <c:h val="0.6993092037392670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title>
      <c:layout>
        <c:manualLayout>
          <c:xMode val="edge"/>
          <c:yMode val="edge"/>
          <c:x val="0.18789862408092312"/>
          <c:y val="3.071170135973839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 12 months - 2nd ear</c:v>
                </c:pt>
              </c:strCache>
            </c:strRef>
          </c:tx>
          <c:dPt>
            <c:idx val="4"/>
            <c:spPr>
              <a:solidFill>
                <a:srgbClr val="FFFF00"/>
              </a:solidFill>
            </c:spPr>
          </c:dPt>
          <c:cat>
            <c:strRef>
              <c:f>Sheet1!$A$2:$A$6</c:f>
              <c:strCache>
                <c:ptCount val="5"/>
                <c:pt idx="0">
                  <c:v>Level 3</c:v>
                </c:pt>
                <c:pt idx="1">
                  <c:v>Level 4</c:v>
                </c:pt>
                <c:pt idx="2">
                  <c:v>Level 5</c:v>
                </c:pt>
                <c:pt idx="3">
                  <c:v>Level 6 </c:v>
                </c:pt>
                <c:pt idx="4">
                  <c:v>Level 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0.13</c:v>
                </c:pt>
                <c:pt idx="2">
                  <c:v>0.19</c:v>
                </c:pt>
                <c:pt idx="3">
                  <c:v>0.65000000000000091</c:v>
                </c:pt>
                <c:pt idx="4">
                  <c:v>3.0000000000000002E-2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plotArea>
      <c:layout/>
      <c:barChart>
        <c:barDir val="col"/>
        <c:grouping val="clustered"/>
        <c:ser>
          <c:idx val="0"/>
          <c:order val="0"/>
          <c:cat>
            <c:strRef>
              <c:f>'24 and 48 seq'!$AD$60:$AE$60</c:f>
              <c:strCache>
                <c:ptCount val="2"/>
                <c:pt idx="0">
                  <c:v>2 years</c:v>
                </c:pt>
                <c:pt idx="1">
                  <c:v>4 years</c:v>
                </c:pt>
              </c:strCache>
            </c:strRef>
          </c:cat>
          <c:val>
            <c:numRef>
              <c:f>'24 and 48 seq'!$AD$61:$AE$61</c:f>
              <c:numCache>
                <c:formatCode>General</c:formatCode>
                <c:ptCount val="2"/>
                <c:pt idx="0">
                  <c:v>2.5714285714285707</c:v>
                </c:pt>
                <c:pt idx="1">
                  <c:v>6.5178571428571415</c:v>
                </c:pt>
              </c:numCache>
            </c:numRef>
          </c:val>
        </c:ser>
        <c:axId val="98301824"/>
        <c:axId val="98303360"/>
      </c:barChart>
      <c:catAx>
        <c:axId val="98301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303360"/>
        <c:crosses val="autoZero"/>
        <c:auto val="1"/>
        <c:lblAlgn val="ctr"/>
        <c:lblOffset val="100"/>
      </c:catAx>
      <c:valAx>
        <c:axId val="98303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600"/>
                  <a:t>Benefit</a:t>
                </a:r>
                <a:r>
                  <a:rPr lang="en-GB" sz="1600" baseline="0"/>
                  <a:t> (decibels)</a:t>
                </a:r>
                <a:endParaRPr lang="en-GB" sz="1600"/>
              </a:p>
            </c:rich>
          </c:tx>
        </c:title>
        <c:numFmt formatCode="General" sourceLinked="1"/>
        <c:tickLblPos val="nextTo"/>
        <c:crossAx val="9830182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title>
      <c:tx>
        <c:rich>
          <a:bodyPr/>
          <a:lstStyle/>
          <a:p>
            <a:pPr>
              <a:defRPr/>
            </a:pPr>
            <a:r>
              <a:rPr lang="en-GB"/>
              <a:t>Left / Right</a:t>
            </a:r>
            <a:r>
              <a:rPr lang="en-GB" baseline="0"/>
              <a:t> Discrimination at 2 years</a:t>
            </a:r>
            <a:endParaRPr lang="en-GB"/>
          </a:p>
        </c:rich>
      </c:tx>
    </c:title>
    <c:plotArea>
      <c:layout/>
      <c:pie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'24 and 48 seq'!$AQ$5:$AQ$6</c:f>
              <c:strCache>
                <c:ptCount val="2"/>
                <c:pt idx="0">
                  <c:v>unable to tell right from left</c:v>
                </c:pt>
                <c:pt idx="1">
                  <c:v>can tell right from left</c:v>
                </c:pt>
              </c:strCache>
            </c:strRef>
          </c:cat>
          <c:val>
            <c:numRef>
              <c:f>'24 and 48 seq'!$AR$5:$AR$6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329420627977121"/>
          <c:y val="0.37551010850289906"/>
          <c:w val="0.32670579372022951"/>
          <c:h val="0.39614774112235596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title>
      <c:tx>
        <c:rich>
          <a:bodyPr/>
          <a:lstStyle/>
          <a:p>
            <a:pPr>
              <a:defRPr/>
            </a:pPr>
            <a:r>
              <a:rPr lang="en-US"/>
              <a:t>Left / Right Discrimination at 4 years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'24 and 48 seq'!$AQ$8</c:f>
              <c:strCache>
                <c:ptCount val="1"/>
                <c:pt idx="0">
                  <c:v>can tell right from left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  <c:showLeaderLines val="1"/>
          </c:dLbls>
          <c:val>
            <c:numRef>
              <c:f>'24 and 48 seq'!$AR$8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0.45455</cdr:x>
      <cdr:y>0.57143</cdr:y>
    </cdr:from>
    <cdr:to>
      <cdr:x>0.54545</cdr:x>
      <cdr:y>0.75461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2520280" y="1440160"/>
          <a:ext cx="50405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GB" sz="1200" dirty="0" smtClean="0">
              <a:latin typeface="Calibri"/>
            </a:rPr>
            <a:t>L5</a:t>
          </a:r>
        </a:p>
        <a:p xmlns:a="http://schemas.openxmlformats.org/drawingml/2006/main">
          <a:r>
            <a:rPr lang="en-GB" sz="1200" dirty="0" smtClean="0">
              <a:latin typeface="Calibri"/>
            </a:rPr>
            <a:t> 22%</a:t>
          </a:r>
          <a:endParaRPr lang="en-GB" sz="1200" dirty="0"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/>
            </a:lvl1pPr>
          </a:lstStyle>
          <a:p>
            <a:pPr>
              <a:defRPr/>
            </a:pPr>
            <a:fld id="{05AA8974-3578-4D9B-B26E-1BCEC1507B90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73726926-5632-4BD5-BCD7-4608FD393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872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99C7957-AFC1-45B3-9365-A3B3CE31C40F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D844493-136E-4A60-9D84-F9FF1833ED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2602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31640" y="6237312"/>
            <a:ext cx="6480720" cy="72008"/>
          </a:xfrm>
          <a:prstGeom prst="rect">
            <a:avLst/>
          </a:prstGeom>
          <a:solidFill>
            <a:srgbClr val="25127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C4A0-5D3E-4B63-B68D-112EB5389D49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6B6C-58F0-4F63-9727-229BFDB385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38F3-989E-4E15-9F1A-08264A9DEAC6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760C-B10F-4539-A9D0-9617A20740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3E0C-3741-4F44-8CD3-55D5BE02891C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244D-34D4-4C26-A3EA-6FBC7B77B8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4F87-9F67-4DF2-8B35-CBCAB52543FB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9136-2FDF-48E5-B819-83C288DB51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7441-3C6E-41D2-9C80-68361AF906A0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4259-23DF-4551-B629-45C83B55A9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0509-6A6D-4ED2-99DD-41A68248B884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C306-A29E-4F91-B6FE-277C3FE5B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A01C-3E01-42A1-844E-B6053273F7FC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2D15-E1D0-4F05-8D41-676CE9F622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14D3-F3F1-4D08-BE97-F9D58B07BA8D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521C-7BA9-4717-B44E-903083421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B5A5-41DB-4ECC-91FE-A08347D593B2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A65A-EB3E-419D-83F0-97F0B14B2F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13D4-CFED-4187-BCD0-49A9310B5568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9F5FB-BB2D-4A29-914C-BA69542FA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535D-DF22-4E00-9A86-9F1B69988DD1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CBD5-6897-4A02-B5F4-C0287C71B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31640" y="6237312"/>
            <a:ext cx="6480720" cy="72008"/>
          </a:xfrm>
          <a:prstGeom prst="rect">
            <a:avLst/>
          </a:prstGeom>
          <a:solidFill>
            <a:srgbClr val="25127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9D04-614E-4871-8729-803F097DC82A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F538-9F9C-4173-84B8-B85AEADD7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4DDE-F589-43D9-8333-E527AF02FEF0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EA48-5DF9-4A8F-8013-FB0BAFCA7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7AD3-9DFC-4206-A653-E7C660156E9F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762-B771-4F46-8F6C-A28A5EBD2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62EE-6108-4154-AD64-80570053CDCC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89BA-4C41-4CEB-9BEE-98F832FD0B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88CF-D26D-4030-90D2-6D285CAD6933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5CD58-575B-4AF7-96F7-EE062763B7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AEE1-01A6-4884-8C59-FEDADCBDDF14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F21D-C5E2-4F19-A7DE-EE5276ACCF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8614-B62E-4298-9D39-1378CBD53A43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F826-F427-4C71-9D6F-CB229F1F6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053D-6B01-4E29-8422-63CEB88D00D2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14423-1892-427E-AA68-834F78A52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ACCB-341F-4798-A249-B7D1B759DC6F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66EA-72C7-49BA-8FB8-7118DC3C0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FD95-EAF7-4E99-9DBC-7A3349892194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ADA-FB35-49CD-92C0-41D836FFA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1665-3282-4E2C-AF20-F295B8ACBC68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CA89-9119-41CB-A896-3598AC4989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1222-D8B0-45AC-B28A-3135B06D83A9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0A72-9A87-4D71-B5A6-4B8036B2AE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2320-A828-4635-859A-1E86F383BEB7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724C-C492-4A97-A37B-28267A5C0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7B8F-E3FE-49AC-80D1-CEA50BFD6180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7679-6941-4B11-AEE3-45F62EB6BD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B597-9DE0-4843-9726-A423B617F6EC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EA51-4F2B-417A-B1CD-68EFCAA39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3A4B-3339-4B2D-935F-1F2095A2CC61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7B1B-1566-44D6-929F-0A4B10A5E0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701C-3BCE-4207-A522-37C85218F646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CC9D-B253-4ED1-BA99-FE3FDDB99E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0BA9-5DC1-4400-9036-1C17105FDC52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4D04-BBFB-466A-9BAA-46B37AB49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8D41-B8FC-41B7-A776-0919F38F2A45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AEBF-D452-41E1-A569-21B8D68C4D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E4F2-10AF-424E-9711-70706ABF02A3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837D-FDEB-4D92-B757-791D12F09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BD9D-28FC-48C0-A84D-6B0363CB121F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5EE4-40A4-4787-B1A6-E9C4404576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3909-4270-471B-9F90-FB4F4695E7BE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95B0-456C-410A-AAB1-F4B77F42B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1FEB43-2F14-4C00-A415-88AB9C4E5D90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537A1-4EDE-46A8-83B8-C5DF99BAE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2E21AC-D011-401C-A39C-FDE6FAA3C162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8A4A8E-24BA-412E-8E1D-89CBD34E3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22919A-7D5B-4D90-A212-05A127261712}" type="datetimeFigureOut">
              <a:rPr lang="en-GB"/>
              <a:pPr>
                <a:defRPr/>
              </a:pPr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A1B7C0-3FF4-447A-BCDD-25A7B0CEF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G:\Album_Photos\Jane\Work\ListeningForLifeCentre\YorkshirePhotos\build2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1691680" y="4437112"/>
            <a:ext cx="5730240" cy="187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The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Yorkshire Auditory Implant Service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Sequential Bilateral </a:t>
            </a:r>
            <a:r>
              <a:rPr lang="en-US" sz="3200" dirty="0" smtClean="0">
                <a:latin typeface="Calibri" pitchFamily="34" charset="0"/>
              </a:rPr>
              <a:t>Cochlear Implantation </a:t>
            </a:r>
            <a:r>
              <a:rPr lang="en-US" sz="3200" dirty="0">
                <a:latin typeface="Calibri" pitchFamily="34" charset="0"/>
              </a:rPr>
              <a:t>in </a:t>
            </a:r>
            <a:r>
              <a:rPr lang="en-US" sz="3200" dirty="0" smtClean="0">
                <a:latin typeface="Calibri" pitchFamily="34" charset="0"/>
              </a:rPr>
              <a:t>Children: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780928"/>
            <a:ext cx="7344815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Assessment, Rehabilitation and Outcomes</a:t>
            </a:r>
          </a:p>
          <a:p>
            <a:endParaRPr lang="en-US" sz="1600" i="1" dirty="0" smtClean="0"/>
          </a:p>
          <a:p>
            <a:r>
              <a:rPr lang="en-US" sz="2000" i="1" dirty="0" smtClean="0">
                <a:solidFill>
                  <a:schemeClr val="tx1"/>
                </a:solidFill>
              </a:rPr>
              <a:t>Jane Martin, Catherine Totten, Catherine Killan and Prof. Chris Raine</a:t>
            </a:r>
          </a:p>
          <a:p>
            <a:endParaRPr lang="en-US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971600" y="0"/>
            <a:ext cx="8172401" cy="9461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9000">
                <a:srgbClr val="91D7FF"/>
              </a:gs>
              <a:gs pos="69000">
                <a:srgbClr val="F6FCFF"/>
              </a:gs>
              <a:gs pos="64000">
                <a:srgbClr val="EDF8FF"/>
              </a:gs>
              <a:gs pos="53000">
                <a:srgbClr val="DBF1FF"/>
              </a:gs>
              <a:gs pos="37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49" r="2503" b="7184"/>
          <a:stretch/>
        </p:blipFill>
        <p:spPr>
          <a:xfrm>
            <a:off x="1" y="0"/>
            <a:ext cx="2618605" cy="946101"/>
          </a:xfrm>
          <a:prstGeom prst="flowChartDelay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Interval Between the First and Second Implants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5049386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8179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Rehabilitation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Support and guidance offered to the child/teenager, the family and local professionals</a:t>
            </a:r>
          </a:p>
          <a:p>
            <a:r>
              <a:rPr lang="en-GB" dirty="0" smtClean="0"/>
              <a:t>Consistent use of both speech processors</a:t>
            </a:r>
          </a:p>
          <a:p>
            <a:r>
              <a:rPr lang="en-GB" dirty="0" smtClean="0"/>
              <a:t>Auditory training for second side (depending on age and gap)</a:t>
            </a:r>
          </a:p>
          <a:p>
            <a:pPr marL="365125" indent="-365125"/>
            <a:r>
              <a:rPr lang="en-GB" dirty="0" smtClean="0"/>
              <a:t>Expectations, motivation and commitment, long term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342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Outcomes-2</a:t>
            </a:r>
            <a:r>
              <a:rPr lang="en-GB" sz="3600" baseline="30000" dirty="0" smtClean="0"/>
              <a:t>nd</a:t>
            </a:r>
            <a:r>
              <a:rPr lang="en-GB" sz="3600" dirty="0" smtClean="0"/>
              <a:t> Ear Cochlear Implant Use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5733256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</a:t>
            </a:r>
            <a:r>
              <a:rPr lang="en-GB" sz="1400" dirty="0" smtClean="0"/>
              <a:t> = 78</a:t>
            </a:r>
            <a:endParaRPr lang="en-GB" sz="14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00386486"/>
              </p:ext>
            </p:extLst>
          </p:nvPr>
        </p:nvGraphicFramePr>
        <p:xfrm>
          <a:off x="1115616" y="1282653"/>
          <a:ext cx="6895931" cy="475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24544" y="1484784"/>
          <a:ext cx="55446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Outcomes-Categories of Auditory Performance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716016" y="3212976"/>
          <a:ext cx="4968552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51520" y="1628800"/>
            <a:ext cx="3456384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436096" y="3068960"/>
            <a:ext cx="3456384" cy="2952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75656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 = 45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55892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 = 37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L3</a:t>
            </a:r>
          </a:p>
          <a:p>
            <a:r>
              <a:rPr lang="en-GB" sz="1200" dirty="0" smtClean="0">
                <a:latin typeface="+mn-lt"/>
              </a:rPr>
              <a:t> 7%</a:t>
            </a:r>
            <a:endParaRPr lang="en-GB" sz="1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220486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L4</a:t>
            </a:r>
          </a:p>
          <a:p>
            <a:r>
              <a:rPr lang="en-GB" sz="1200" dirty="0" smtClean="0">
                <a:latin typeface="+mn-lt"/>
              </a:rPr>
              <a:t> 22%</a:t>
            </a:r>
            <a:endParaRPr lang="en-GB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5649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L6</a:t>
            </a:r>
          </a:p>
          <a:p>
            <a:r>
              <a:rPr lang="en-GB" sz="1200" dirty="0" smtClean="0">
                <a:latin typeface="+mn-lt"/>
              </a:rPr>
              <a:t>49%</a:t>
            </a:r>
            <a:endParaRPr lang="en-GB" sz="12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378904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</a:rPr>
              <a:t>L7</a:t>
            </a:r>
          </a:p>
          <a:p>
            <a:r>
              <a:rPr lang="en-GB" sz="800" dirty="0" smtClean="0">
                <a:latin typeface="+mn-lt"/>
              </a:rPr>
              <a:t> 3%</a:t>
            </a:r>
            <a:endParaRPr lang="en-GB" sz="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37890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L4</a:t>
            </a:r>
          </a:p>
          <a:p>
            <a:r>
              <a:rPr lang="en-GB" sz="1200" dirty="0" smtClean="0">
                <a:latin typeface="+mn-lt"/>
              </a:rPr>
              <a:t>13%</a:t>
            </a:r>
            <a:endParaRPr lang="en-GB" sz="1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6376" y="40770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L5</a:t>
            </a:r>
          </a:p>
          <a:p>
            <a:r>
              <a:rPr lang="en-GB" sz="1200" dirty="0" smtClean="0">
                <a:latin typeface="+mn-lt"/>
              </a:rPr>
              <a:t>19%</a:t>
            </a:r>
            <a:endParaRPr lang="en-GB" sz="12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443711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L6</a:t>
            </a:r>
          </a:p>
          <a:p>
            <a:r>
              <a:rPr lang="en-GB" sz="1200" dirty="0" smtClean="0">
                <a:latin typeface="+mn-lt"/>
              </a:rPr>
              <a:t>65%</a:t>
            </a:r>
            <a:endParaRPr lang="en-GB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The Left-Right Discrimination Test </a:t>
            </a:r>
          </a:p>
          <a:p>
            <a:r>
              <a:rPr lang="en-GB" sz="2400" dirty="0" smtClean="0">
                <a:latin typeface="Calibri" pitchFamily="34" charset="0"/>
              </a:rPr>
              <a:t>The Toy Localisation Test</a:t>
            </a:r>
          </a:p>
          <a:p>
            <a:r>
              <a:rPr lang="en-GB" sz="2400" dirty="0" smtClean="0">
                <a:latin typeface="Calibri" pitchFamily="34" charset="0"/>
              </a:rPr>
              <a:t>The Toy Discrimination Test (Spatial Release from Masking for Speech)</a:t>
            </a:r>
          </a:p>
          <a:p>
            <a:r>
              <a:rPr lang="en-GB" sz="2400" dirty="0" smtClean="0">
                <a:latin typeface="Calibri" pitchFamily="34" charset="0"/>
              </a:rPr>
              <a:t>The BKB Sentence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ABC-York Crescent of Sound: Test Battery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21" y="1103020"/>
            <a:ext cx="3250634" cy="2442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65" y="3648632"/>
            <a:ext cx="3267890" cy="245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/>
          <a:lstStyle/>
          <a:p>
            <a:r>
              <a:rPr lang="en-GB" sz="3600" dirty="0" smtClean="0"/>
              <a:t>Two ears better than one in background noise</a:t>
            </a:r>
            <a:endParaRPr lang="en-GB" sz="3600" dirty="0"/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646863" y="2457450"/>
            <a:ext cx="2181225" cy="1963738"/>
            <a:chOff x="3829" y="2065"/>
            <a:chExt cx="1374" cy="1237"/>
          </a:xfrm>
        </p:grpSpPr>
        <p:grpSp>
          <p:nvGrpSpPr>
            <p:cNvPr id="11" name="Group 27"/>
            <p:cNvGrpSpPr>
              <a:grpSpLocks noChangeAspect="1"/>
            </p:cNvGrpSpPr>
            <p:nvPr/>
          </p:nvGrpSpPr>
          <p:grpSpPr bwMode="auto">
            <a:xfrm>
              <a:off x="4286" y="2387"/>
              <a:ext cx="156" cy="114"/>
              <a:chOff x="1004" y="894"/>
              <a:chExt cx="243" cy="177"/>
            </a:xfrm>
          </p:grpSpPr>
          <p:grpSp>
            <p:nvGrpSpPr>
              <p:cNvPr id="34" name="Group 28"/>
              <p:cNvGrpSpPr>
                <a:grpSpLocks noChangeAspect="1"/>
              </p:cNvGrpSpPr>
              <p:nvPr/>
            </p:nvGrpSpPr>
            <p:grpSpPr bwMode="auto">
              <a:xfrm>
                <a:off x="1004" y="894"/>
                <a:ext cx="243" cy="104"/>
                <a:chOff x="2334" y="1264"/>
                <a:chExt cx="192" cy="83"/>
              </a:xfrm>
            </p:grpSpPr>
            <p:sp>
              <p:nvSpPr>
                <p:cNvPr id="36" name="Freeform 29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" name="Freeform 30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 w="3016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5" name="Freeform 31"/>
              <p:cNvSpPr>
                <a:spLocks noChangeAspect="1"/>
              </p:cNvSpPr>
              <p:nvPr/>
            </p:nvSpPr>
            <p:spPr bwMode="auto">
              <a:xfrm>
                <a:off x="1008" y="997"/>
                <a:ext cx="233" cy="74"/>
              </a:xfrm>
              <a:custGeom>
                <a:avLst/>
                <a:gdLst>
                  <a:gd name="T0" fmla="*/ 0 w 184"/>
                  <a:gd name="T1" fmla="*/ 93 h 58"/>
                  <a:gd name="T2" fmla="*/ 73 w 184"/>
                  <a:gd name="T3" fmla="*/ 0 h 58"/>
                  <a:gd name="T4" fmla="*/ 222 w 184"/>
                  <a:gd name="T5" fmla="*/ 0 h 58"/>
                  <a:gd name="T6" fmla="*/ 295 w 184"/>
                  <a:gd name="T7" fmla="*/ 94 h 58"/>
                  <a:gd name="T8" fmla="*/ 0 w 184"/>
                  <a:gd name="T9" fmla="*/ 9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58"/>
                  <a:gd name="T17" fmla="*/ 184 w 18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58">
                    <a:moveTo>
                      <a:pt x="0" y="57"/>
                    </a:moveTo>
                    <a:lnTo>
                      <a:pt x="46" y="0"/>
                    </a:lnTo>
                    <a:lnTo>
                      <a:pt x="138" y="0"/>
                    </a:lnTo>
                    <a:lnTo>
                      <a:pt x="184" y="5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40DBC"/>
              </a:solidFill>
              <a:ln w="3022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32"/>
            <p:cNvGrpSpPr>
              <a:grpSpLocks noChangeAspect="1"/>
            </p:cNvGrpSpPr>
            <p:nvPr/>
          </p:nvGrpSpPr>
          <p:grpSpPr bwMode="auto">
            <a:xfrm>
              <a:off x="4190" y="2745"/>
              <a:ext cx="349" cy="368"/>
              <a:chOff x="2226" y="1989"/>
              <a:chExt cx="548" cy="578"/>
            </a:xfrm>
          </p:grpSpPr>
          <p:grpSp>
            <p:nvGrpSpPr>
              <p:cNvPr id="22" name="Group 33"/>
              <p:cNvGrpSpPr>
                <a:grpSpLocks noChangeAspect="1"/>
              </p:cNvGrpSpPr>
              <p:nvPr/>
            </p:nvGrpSpPr>
            <p:grpSpPr bwMode="auto">
              <a:xfrm>
                <a:off x="2226" y="2263"/>
                <a:ext cx="75" cy="140"/>
                <a:chOff x="2223" y="2130"/>
                <a:chExt cx="56" cy="103"/>
              </a:xfrm>
            </p:grpSpPr>
            <p:sp>
              <p:nvSpPr>
                <p:cNvPr id="32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223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33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223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" name="Group 36"/>
              <p:cNvGrpSpPr>
                <a:grpSpLocks noChangeAspect="1"/>
              </p:cNvGrpSpPr>
              <p:nvPr/>
            </p:nvGrpSpPr>
            <p:grpSpPr bwMode="auto">
              <a:xfrm>
                <a:off x="2398" y="1989"/>
                <a:ext cx="205" cy="209"/>
                <a:chOff x="2352" y="1926"/>
                <a:chExt cx="154" cy="155"/>
              </a:xfrm>
            </p:grpSpPr>
            <p:sp>
              <p:nvSpPr>
                <p:cNvPr id="30" name="Freeform 37"/>
                <p:cNvSpPr>
                  <a:spLocks noChangeAspect="1"/>
                </p:cNvSpPr>
                <p:nvPr/>
              </p:nvSpPr>
              <p:spPr bwMode="auto">
                <a:xfrm>
                  <a:off x="2352" y="1926"/>
                  <a:ext cx="154" cy="15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155 h 155"/>
                    <a:gd name="T4" fmla="*/ 154 w 154"/>
                    <a:gd name="T5" fmla="*/ 155 h 155"/>
                    <a:gd name="T6" fmla="*/ 77 w 154"/>
                    <a:gd name="T7" fmla="*/ 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155"/>
                    <a:gd name="T14" fmla="*/ 154 w 154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155">
                      <a:moveTo>
                        <a:pt x="77" y="0"/>
                      </a:moveTo>
                      <a:lnTo>
                        <a:pt x="0" y="155"/>
                      </a:lnTo>
                      <a:lnTo>
                        <a:pt x="154" y="155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Freeform 38"/>
                <p:cNvSpPr>
                  <a:spLocks noChangeAspect="1"/>
                </p:cNvSpPr>
                <p:nvPr/>
              </p:nvSpPr>
              <p:spPr bwMode="auto">
                <a:xfrm>
                  <a:off x="2352" y="1926"/>
                  <a:ext cx="154" cy="15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155 h 155"/>
                    <a:gd name="T4" fmla="*/ 154 w 154"/>
                    <a:gd name="T5" fmla="*/ 155 h 155"/>
                    <a:gd name="T6" fmla="*/ 77 w 154"/>
                    <a:gd name="T7" fmla="*/ 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155"/>
                    <a:gd name="T14" fmla="*/ 154 w 154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155">
                      <a:moveTo>
                        <a:pt x="77" y="0"/>
                      </a:moveTo>
                      <a:lnTo>
                        <a:pt x="0" y="155"/>
                      </a:lnTo>
                      <a:lnTo>
                        <a:pt x="154" y="155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" name="Group 39"/>
              <p:cNvGrpSpPr>
                <a:grpSpLocks noChangeAspect="1"/>
              </p:cNvGrpSpPr>
              <p:nvPr/>
            </p:nvGrpSpPr>
            <p:grpSpPr bwMode="auto">
              <a:xfrm>
                <a:off x="2700" y="2263"/>
                <a:ext cx="74" cy="140"/>
                <a:chOff x="2579" y="2130"/>
                <a:chExt cx="56" cy="103"/>
              </a:xfrm>
            </p:grpSpPr>
            <p:sp>
              <p:nvSpPr>
                <p:cNvPr id="28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579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9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579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5" name="Group 42"/>
              <p:cNvGrpSpPr>
                <a:grpSpLocks noChangeAspect="1"/>
              </p:cNvGrpSpPr>
              <p:nvPr/>
            </p:nvGrpSpPr>
            <p:grpSpPr bwMode="auto">
              <a:xfrm>
                <a:off x="2273" y="2077"/>
                <a:ext cx="455" cy="490"/>
                <a:chOff x="2258" y="1991"/>
                <a:chExt cx="342" cy="364"/>
              </a:xfrm>
            </p:grpSpPr>
            <p:sp>
              <p:nvSpPr>
                <p:cNvPr id="26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258" y="1991"/>
                  <a:ext cx="342" cy="364"/>
                </a:xfrm>
                <a:prstGeom prst="ellipse">
                  <a:avLst/>
                </a:prstGeom>
                <a:solidFill>
                  <a:srgbClr val="FFD1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7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258" y="1991"/>
                  <a:ext cx="342" cy="364"/>
                </a:xfrm>
                <a:prstGeom prst="ellipse">
                  <a:avLst/>
                </a:pr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3" name="Text Box 45"/>
            <p:cNvSpPr txBox="1">
              <a:spLocks noChangeAspect="1" noChangeArrowheads="1"/>
            </p:cNvSpPr>
            <p:nvPr/>
          </p:nvSpPr>
          <p:spPr bwMode="auto">
            <a:xfrm>
              <a:off x="3829" y="2870"/>
              <a:ext cx="7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Verdana" pitchFamily="34" charset="0"/>
                </a:rPr>
                <a:t> 1</a:t>
              </a:r>
              <a:r>
                <a:rPr lang="en-GB" baseline="30000">
                  <a:latin typeface="Verdana" pitchFamily="34" charset="0"/>
                </a:rPr>
                <a:t>st</a:t>
              </a:r>
              <a:endParaRPr lang="en-GB">
                <a:latin typeface="Verdana" pitchFamily="34" charset="0"/>
              </a:endParaRPr>
            </a:p>
          </p:txBody>
        </p:sp>
        <p:sp>
          <p:nvSpPr>
            <p:cNvPr id="14" name="Text Box 46"/>
            <p:cNvSpPr txBox="1">
              <a:spLocks noChangeAspect="1" noChangeArrowheads="1"/>
            </p:cNvSpPr>
            <p:nvPr/>
          </p:nvSpPr>
          <p:spPr bwMode="auto">
            <a:xfrm>
              <a:off x="4291" y="2860"/>
              <a:ext cx="8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Verdana" pitchFamily="34" charset="0"/>
                </a:rPr>
                <a:t>2</a:t>
              </a:r>
              <a:r>
                <a:rPr lang="en-GB" baseline="30000">
                  <a:latin typeface="Verdana" pitchFamily="34" charset="0"/>
                </a:rPr>
                <a:t>nd</a:t>
              </a:r>
              <a:r>
                <a:rPr lang="en-GB">
                  <a:latin typeface="Verdana" pitchFamily="34" charset="0"/>
                </a:rPr>
                <a:t> </a:t>
              </a:r>
            </a:p>
          </p:txBody>
        </p:sp>
        <p:grpSp>
          <p:nvGrpSpPr>
            <p:cNvPr id="15" name="Group 47"/>
            <p:cNvGrpSpPr>
              <a:grpSpLocks noChangeAspect="1"/>
            </p:cNvGrpSpPr>
            <p:nvPr/>
          </p:nvGrpSpPr>
          <p:grpSpPr bwMode="auto">
            <a:xfrm rot="5400000">
              <a:off x="4826" y="2908"/>
              <a:ext cx="156" cy="114"/>
              <a:chOff x="1004" y="894"/>
              <a:chExt cx="243" cy="177"/>
            </a:xfrm>
          </p:grpSpPr>
          <p:grpSp>
            <p:nvGrpSpPr>
              <p:cNvPr id="18" name="Group 48"/>
              <p:cNvGrpSpPr>
                <a:grpSpLocks noChangeAspect="1"/>
              </p:cNvGrpSpPr>
              <p:nvPr/>
            </p:nvGrpSpPr>
            <p:grpSpPr bwMode="auto">
              <a:xfrm>
                <a:off x="1004" y="894"/>
                <a:ext cx="243" cy="104"/>
                <a:chOff x="2334" y="1264"/>
                <a:chExt cx="192" cy="83"/>
              </a:xfrm>
            </p:grpSpPr>
            <p:sp>
              <p:nvSpPr>
                <p:cNvPr id="20" name="Freeform 49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Freeform 50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 w="3016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9" name="Freeform 51"/>
              <p:cNvSpPr>
                <a:spLocks noChangeAspect="1"/>
              </p:cNvSpPr>
              <p:nvPr/>
            </p:nvSpPr>
            <p:spPr bwMode="auto">
              <a:xfrm>
                <a:off x="1008" y="997"/>
                <a:ext cx="233" cy="74"/>
              </a:xfrm>
              <a:custGeom>
                <a:avLst/>
                <a:gdLst>
                  <a:gd name="T0" fmla="*/ 0 w 184"/>
                  <a:gd name="T1" fmla="*/ 93 h 58"/>
                  <a:gd name="T2" fmla="*/ 73 w 184"/>
                  <a:gd name="T3" fmla="*/ 0 h 58"/>
                  <a:gd name="T4" fmla="*/ 222 w 184"/>
                  <a:gd name="T5" fmla="*/ 0 h 58"/>
                  <a:gd name="T6" fmla="*/ 295 w 184"/>
                  <a:gd name="T7" fmla="*/ 94 h 58"/>
                  <a:gd name="T8" fmla="*/ 0 w 184"/>
                  <a:gd name="T9" fmla="*/ 9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58"/>
                  <a:gd name="T17" fmla="*/ 184 w 18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58">
                    <a:moveTo>
                      <a:pt x="0" y="57"/>
                    </a:moveTo>
                    <a:lnTo>
                      <a:pt x="46" y="0"/>
                    </a:lnTo>
                    <a:lnTo>
                      <a:pt x="138" y="0"/>
                    </a:lnTo>
                    <a:lnTo>
                      <a:pt x="184" y="5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40DBC"/>
              </a:solidFill>
              <a:ln w="3022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4069" y="2065"/>
              <a:ext cx="6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dirty="0">
                  <a:latin typeface="Calibri" pitchFamily="34" charset="0"/>
                </a:rPr>
                <a:t>Speech</a:t>
              </a:r>
            </a:p>
          </p:txBody>
        </p:sp>
        <p:sp>
          <p:nvSpPr>
            <p:cNvPr id="17" name="Text Box 53"/>
            <p:cNvSpPr txBox="1">
              <a:spLocks noChangeArrowheads="1"/>
            </p:cNvSpPr>
            <p:nvPr/>
          </p:nvSpPr>
          <p:spPr bwMode="auto">
            <a:xfrm>
              <a:off x="4719" y="3071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pitchFamily="34" charset="0"/>
                </a:rPr>
                <a:t>Noise</a:t>
              </a:r>
            </a:p>
          </p:txBody>
        </p:sp>
      </p:grpSp>
      <p:grpSp>
        <p:nvGrpSpPr>
          <p:cNvPr id="38" name="Group 54"/>
          <p:cNvGrpSpPr>
            <a:grpSpLocks/>
          </p:cNvGrpSpPr>
          <p:nvPr/>
        </p:nvGrpSpPr>
        <p:grpSpPr bwMode="auto">
          <a:xfrm>
            <a:off x="6370638" y="4745038"/>
            <a:ext cx="2384425" cy="1905000"/>
            <a:chOff x="1862" y="1246"/>
            <a:chExt cx="1502" cy="1200"/>
          </a:xfrm>
        </p:grpSpPr>
        <p:grpSp>
          <p:nvGrpSpPr>
            <p:cNvPr id="39" name="Group 55"/>
            <p:cNvGrpSpPr>
              <a:grpSpLocks noChangeAspect="1"/>
            </p:cNvGrpSpPr>
            <p:nvPr/>
          </p:nvGrpSpPr>
          <p:grpSpPr bwMode="auto">
            <a:xfrm>
              <a:off x="2529" y="1568"/>
              <a:ext cx="156" cy="114"/>
              <a:chOff x="1004" y="894"/>
              <a:chExt cx="243" cy="177"/>
            </a:xfrm>
          </p:grpSpPr>
          <p:grpSp>
            <p:nvGrpSpPr>
              <p:cNvPr id="62" name="Group 56"/>
              <p:cNvGrpSpPr>
                <a:grpSpLocks noChangeAspect="1"/>
              </p:cNvGrpSpPr>
              <p:nvPr/>
            </p:nvGrpSpPr>
            <p:grpSpPr bwMode="auto">
              <a:xfrm>
                <a:off x="1004" y="894"/>
                <a:ext cx="243" cy="104"/>
                <a:chOff x="2334" y="1264"/>
                <a:chExt cx="192" cy="83"/>
              </a:xfrm>
            </p:grpSpPr>
            <p:sp>
              <p:nvSpPr>
                <p:cNvPr id="64" name="Freeform 57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Freeform 58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 w="3016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3" name="Freeform 59"/>
              <p:cNvSpPr>
                <a:spLocks noChangeAspect="1"/>
              </p:cNvSpPr>
              <p:nvPr/>
            </p:nvSpPr>
            <p:spPr bwMode="auto">
              <a:xfrm>
                <a:off x="1008" y="997"/>
                <a:ext cx="233" cy="74"/>
              </a:xfrm>
              <a:custGeom>
                <a:avLst/>
                <a:gdLst>
                  <a:gd name="T0" fmla="*/ 0 w 184"/>
                  <a:gd name="T1" fmla="*/ 93 h 58"/>
                  <a:gd name="T2" fmla="*/ 73 w 184"/>
                  <a:gd name="T3" fmla="*/ 0 h 58"/>
                  <a:gd name="T4" fmla="*/ 222 w 184"/>
                  <a:gd name="T5" fmla="*/ 0 h 58"/>
                  <a:gd name="T6" fmla="*/ 295 w 184"/>
                  <a:gd name="T7" fmla="*/ 94 h 58"/>
                  <a:gd name="T8" fmla="*/ 0 w 184"/>
                  <a:gd name="T9" fmla="*/ 9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58"/>
                  <a:gd name="T17" fmla="*/ 184 w 18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58">
                    <a:moveTo>
                      <a:pt x="0" y="57"/>
                    </a:moveTo>
                    <a:lnTo>
                      <a:pt x="46" y="0"/>
                    </a:lnTo>
                    <a:lnTo>
                      <a:pt x="138" y="0"/>
                    </a:lnTo>
                    <a:lnTo>
                      <a:pt x="184" y="5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40DBC"/>
              </a:solidFill>
              <a:ln w="3022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0" name="Group 60"/>
            <p:cNvGrpSpPr>
              <a:grpSpLocks noChangeAspect="1"/>
            </p:cNvGrpSpPr>
            <p:nvPr/>
          </p:nvGrpSpPr>
          <p:grpSpPr bwMode="auto">
            <a:xfrm>
              <a:off x="2433" y="1926"/>
              <a:ext cx="349" cy="368"/>
              <a:chOff x="2226" y="1989"/>
              <a:chExt cx="548" cy="578"/>
            </a:xfrm>
          </p:grpSpPr>
          <p:grpSp>
            <p:nvGrpSpPr>
              <p:cNvPr id="50" name="Group 61"/>
              <p:cNvGrpSpPr>
                <a:grpSpLocks noChangeAspect="1"/>
              </p:cNvGrpSpPr>
              <p:nvPr/>
            </p:nvGrpSpPr>
            <p:grpSpPr bwMode="auto">
              <a:xfrm>
                <a:off x="2226" y="2263"/>
                <a:ext cx="75" cy="140"/>
                <a:chOff x="2223" y="2130"/>
                <a:chExt cx="56" cy="103"/>
              </a:xfrm>
            </p:grpSpPr>
            <p:sp>
              <p:nvSpPr>
                <p:cNvPr id="60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223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61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223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1" name="Group 64"/>
              <p:cNvGrpSpPr>
                <a:grpSpLocks noChangeAspect="1"/>
              </p:cNvGrpSpPr>
              <p:nvPr/>
            </p:nvGrpSpPr>
            <p:grpSpPr bwMode="auto">
              <a:xfrm>
                <a:off x="2398" y="1989"/>
                <a:ext cx="205" cy="209"/>
                <a:chOff x="2352" y="1926"/>
                <a:chExt cx="154" cy="155"/>
              </a:xfrm>
            </p:grpSpPr>
            <p:sp>
              <p:nvSpPr>
                <p:cNvPr id="58" name="Freeform 65"/>
                <p:cNvSpPr>
                  <a:spLocks noChangeAspect="1"/>
                </p:cNvSpPr>
                <p:nvPr/>
              </p:nvSpPr>
              <p:spPr bwMode="auto">
                <a:xfrm>
                  <a:off x="2352" y="1926"/>
                  <a:ext cx="154" cy="15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155 h 155"/>
                    <a:gd name="T4" fmla="*/ 154 w 154"/>
                    <a:gd name="T5" fmla="*/ 155 h 155"/>
                    <a:gd name="T6" fmla="*/ 77 w 154"/>
                    <a:gd name="T7" fmla="*/ 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155"/>
                    <a:gd name="T14" fmla="*/ 154 w 154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155">
                      <a:moveTo>
                        <a:pt x="77" y="0"/>
                      </a:moveTo>
                      <a:lnTo>
                        <a:pt x="0" y="155"/>
                      </a:lnTo>
                      <a:lnTo>
                        <a:pt x="154" y="155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" name="Freeform 66"/>
                <p:cNvSpPr>
                  <a:spLocks noChangeAspect="1"/>
                </p:cNvSpPr>
                <p:nvPr/>
              </p:nvSpPr>
              <p:spPr bwMode="auto">
                <a:xfrm>
                  <a:off x="2352" y="1926"/>
                  <a:ext cx="154" cy="15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155 h 155"/>
                    <a:gd name="T4" fmla="*/ 154 w 154"/>
                    <a:gd name="T5" fmla="*/ 155 h 155"/>
                    <a:gd name="T6" fmla="*/ 77 w 154"/>
                    <a:gd name="T7" fmla="*/ 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155"/>
                    <a:gd name="T14" fmla="*/ 154 w 154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155">
                      <a:moveTo>
                        <a:pt x="77" y="0"/>
                      </a:moveTo>
                      <a:lnTo>
                        <a:pt x="0" y="155"/>
                      </a:lnTo>
                      <a:lnTo>
                        <a:pt x="154" y="155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" name="Group 67"/>
              <p:cNvGrpSpPr>
                <a:grpSpLocks noChangeAspect="1"/>
              </p:cNvGrpSpPr>
              <p:nvPr/>
            </p:nvGrpSpPr>
            <p:grpSpPr bwMode="auto">
              <a:xfrm>
                <a:off x="2700" y="2263"/>
                <a:ext cx="74" cy="140"/>
                <a:chOff x="2579" y="2130"/>
                <a:chExt cx="56" cy="103"/>
              </a:xfrm>
            </p:grpSpPr>
            <p:sp>
              <p:nvSpPr>
                <p:cNvPr id="5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579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57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579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3" name="Group 70"/>
              <p:cNvGrpSpPr>
                <a:grpSpLocks noChangeAspect="1"/>
              </p:cNvGrpSpPr>
              <p:nvPr/>
            </p:nvGrpSpPr>
            <p:grpSpPr bwMode="auto">
              <a:xfrm>
                <a:off x="2273" y="2077"/>
                <a:ext cx="455" cy="490"/>
                <a:chOff x="2258" y="1991"/>
                <a:chExt cx="342" cy="364"/>
              </a:xfrm>
            </p:grpSpPr>
            <p:sp>
              <p:nvSpPr>
                <p:cNvPr id="54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58" y="1991"/>
                  <a:ext cx="342" cy="364"/>
                </a:xfrm>
                <a:prstGeom prst="ellipse">
                  <a:avLst/>
                </a:prstGeom>
                <a:solidFill>
                  <a:srgbClr val="FFD1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55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258" y="1991"/>
                  <a:ext cx="342" cy="364"/>
                </a:xfrm>
                <a:prstGeom prst="ellipse">
                  <a:avLst/>
                </a:pr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41" name="Text Box 73"/>
            <p:cNvSpPr txBox="1">
              <a:spLocks noChangeAspect="1" noChangeArrowheads="1"/>
            </p:cNvSpPr>
            <p:nvPr/>
          </p:nvSpPr>
          <p:spPr bwMode="auto">
            <a:xfrm>
              <a:off x="2072" y="2030"/>
              <a:ext cx="7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Verdana" pitchFamily="34" charset="0"/>
                </a:rPr>
                <a:t> 1</a:t>
              </a:r>
              <a:r>
                <a:rPr lang="en-GB" baseline="30000">
                  <a:latin typeface="Verdana" pitchFamily="34" charset="0"/>
                </a:rPr>
                <a:t>st</a:t>
              </a:r>
              <a:endParaRPr lang="en-GB">
                <a:latin typeface="Verdana" pitchFamily="34" charset="0"/>
              </a:endParaRPr>
            </a:p>
          </p:txBody>
        </p:sp>
        <p:sp>
          <p:nvSpPr>
            <p:cNvPr id="42" name="Text Box 74"/>
            <p:cNvSpPr txBox="1">
              <a:spLocks noChangeAspect="1" noChangeArrowheads="1"/>
            </p:cNvSpPr>
            <p:nvPr/>
          </p:nvSpPr>
          <p:spPr bwMode="auto">
            <a:xfrm>
              <a:off x="2534" y="2034"/>
              <a:ext cx="8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Verdana" pitchFamily="34" charset="0"/>
                </a:rPr>
                <a:t>2</a:t>
              </a:r>
              <a:r>
                <a:rPr lang="en-GB" baseline="30000">
                  <a:latin typeface="Verdana" pitchFamily="34" charset="0"/>
                </a:rPr>
                <a:t>nd</a:t>
              </a:r>
              <a:r>
                <a:rPr lang="en-GB">
                  <a:latin typeface="Verdana" pitchFamily="34" charset="0"/>
                </a:rPr>
                <a:t> </a:t>
              </a:r>
            </a:p>
          </p:txBody>
        </p:sp>
        <p:grpSp>
          <p:nvGrpSpPr>
            <p:cNvPr id="43" name="Group 75"/>
            <p:cNvGrpSpPr>
              <a:grpSpLocks noChangeAspect="1"/>
            </p:cNvGrpSpPr>
            <p:nvPr/>
          </p:nvGrpSpPr>
          <p:grpSpPr bwMode="auto">
            <a:xfrm rot="16200000" flipH="1">
              <a:off x="2017" y="2084"/>
              <a:ext cx="156" cy="114"/>
              <a:chOff x="1004" y="894"/>
              <a:chExt cx="243" cy="177"/>
            </a:xfrm>
          </p:grpSpPr>
          <p:grpSp>
            <p:nvGrpSpPr>
              <p:cNvPr id="46" name="Group 76"/>
              <p:cNvGrpSpPr>
                <a:grpSpLocks noChangeAspect="1"/>
              </p:cNvGrpSpPr>
              <p:nvPr/>
            </p:nvGrpSpPr>
            <p:grpSpPr bwMode="auto">
              <a:xfrm>
                <a:off x="1004" y="894"/>
                <a:ext cx="243" cy="104"/>
                <a:chOff x="2334" y="1264"/>
                <a:chExt cx="192" cy="83"/>
              </a:xfrm>
            </p:grpSpPr>
            <p:sp>
              <p:nvSpPr>
                <p:cNvPr id="48" name="Freeform 77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" name="Freeform 78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 w="3016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7" name="Freeform 79"/>
              <p:cNvSpPr>
                <a:spLocks noChangeAspect="1"/>
              </p:cNvSpPr>
              <p:nvPr/>
            </p:nvSpPr>
            <p:spPr bwMode="auto">
              <a:xfrm>
                <a:off x="1008" y="997"/>
                <a:ext cx="233" cy="74"/>
              </a:xfrm>
              <a:custGeom>
                <a:avLst/>
                <a:gdLst>
                  <a:gd name="T0" fmla="*/ 0 w 184"/>
                  <a:gd name="T1" fmla="*/ 93 h 58"/>
                  <a:gd name="T2" fmla="*/ 73 w 184"/>
                  <a:gd name="T3" fmla="*/ 0 h 58"/>
                  <a:gd name="T4" fmla="*/ 222 w 184"/>
                  <a:gd name="T5" fmla="*/ 0 h 58"/>
                  <a:gd name="T6" fmla="*/ 295 w 184"/>
                  <a:gd name="T7" fmla="*/ 94 h 58"/>
                  <a:gd name="T8" fmla="*/ 0 w 184"/>
                  <a:gd name="T9" fmla="*/ 9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58"/>
                  <a:gd name="T17" fmla="*/ 184 w 18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58">
                    <a:moveTo>
                      <a:pt x="0" y="57"/>
                    </a:moveTo>
                    <a:lnTo>
                      <a:pt x="46" y="0"/>
                    </a:lnTo>
                    <a:lnTo>
                      <a:pt x="138" y="0"/>
                    </a:lnTo>
                    <a:lnTo>
                      <a:pt x="184" y="5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40DBC"/>
              </a:solidFill>
              <a:ln w="3022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4" name="Text Box 80"/>
            <p:cNvSpPr txBox="1">
              <a:spLocks noChangeArrowheads="1"/>
            </p:cNvSpPr>
            <p:nvPr/>
          </p:nvSpPr>
          <p:spPr bwMode="auto">
            <a:xfrm>
              <a:off x="2312" y="1246"/>
              <a:ext cx="6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>
                  <a:latin typeface="Calibri" pitchFamily="34" charset="0"/>
                </a:rPr>
                <a:t>Speech</a:t>
              </a:r>
            </a:p>
          </p:txBody>
        </p:sp>
        <p:sp>
          <p:nvSpPr>
            <p:cNvPr id="45" name="Text Box 81"/>
            <p:cNvSpPr txBox="1">
              <a:spLocks noChangeArrowheads="1"/>
            </p:cNvSpPr>
            <p:nvPr/>
          </p:nvSpPr>
          <p:spPr bwMode="auto">
            <a:xfrm>
              <a:off x="1862" y="2215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pitchFamily="34" charset="0"/>
                </a:rPr>
                <a:t>Noise</a:t>
              </a:r>
            </a:p>
          </p:txBody>
        </p:sp>
      </p:grpSp>
      <p:grpSp>
        <p:nvGrpSpPr>
          <p:cNvPr id="66" name="Group 26"/>
          <p:cNvGrpSpPr>
            <a:grpSpLocks/>
          </p:cNvGrpSpPr>
          <p:nvPr/>
        </p:nvGrpSpPr>
        <p:grpSpPr bwMode="auto">
          <a:xfrm>
            <a:off x="6619875" y="303213"/>
            <a:ext cx="2051050" cy="1746250"/>
            <a:chOff x="3829" y="2013"/>
            <a:chExt cx="1292" cy="1100"/>
          </a:xfrm>
        </p:grpSpPr>
        <p:grpSp>
          <p:nvGrpSpPr>
            <p:cNvPr id="67" name="Group 27"/>
            <p:cNvGrpSpPr>
              <a:grpSpLocks noChangeAspect="1"/>
            </p:cNvGrpSpPr>
            <p:nvPr/>
          </p:nvGrpSpPr>
          <p:grpSpPr bwMode="auto">
            <a:xfrm>
              <a:off x="4286" y="2387"/>
              <a:ext cx="156" cy="114"/>
              <a:chOff x="1004" y="894"/>
              <a:chExt cx="243" cy="177"/>
            </a:xfrm>
          </p:grpSpPr>
          <p:grpSp>
            <p:nvGrpSpPr>
              <p:cNvPr id="84" name="Group 28"/>
              <p:cNvGrpSpPr>
                <a:grpSpLocks noChangeAspect="1"/>
              </p:cNvGrpSpPr>
              <p:nvPr/>
            </p:nvGrpSpPr>
            <p:grpSpPr bwMode="auto">
              <a:xfrm>
                <a:off x="1004" y="894"/>
                <a:ext cx="243" cy="104"/>
                <a:chOff x="2334" y="1264"/>
                <a:chExt cx="192" cy="83"/>
              </a:xfrm>
            </p:grpSpPr>
            <p:sp>
              <p:nvSpPr>
                <p:cNvPr id="86" name="Freeform 29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" name="Freeform 30"/>
                <p:cNvSpPr>
                  <a:spLocks noChangeAspect="1"/>
                </p:cNvSpPr>
                <p:nvPr/>
              </p:nvSpPr>
              <p:spPr bwMode="auto">
                <a:xfrm>
                  <a:off x="2334" y="1264"/>
                  <a:ext cx="192" cy="83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82 h 83"/>
                    <a:gd name="T4" fmla="*/ 191 w 192"/>
                    <a:gd name="T5" fmla="*/ 83 h 83"/>
                    <a:gd name="T6" fmla="*/ 192 w 192"/>
                    <a:gd name="T7" fmla="*/ 1 h 83"/>
                    <a:gd name="T8" fmla="*/ 0 w 192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83"/>
                    <a:gd name="T17" fmla="*/ 192 w 192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83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191" y="83"/>
                      </a:lnTo>
                      <a:lnTo>
                        <a:pt x="19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0DBC"/>
                </a:solidFill>
                <a:ln w="3016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5" name="Freeform 31"/>
              <p:cNvSpPr>
                <a:spLocks noChangeAspect="1"/>
              </p:cNvSpPr>
              <p:nvPr/>
            </p:nvSpPr>
            <p:spPr bwMode="auto">
              <a:xfrm>
                <a:off x="1008" y="997"/>
                <a:ext cx="233" cy="74"/>
              </a:xfrm>
              <a:custGeom>
                <a:avLst/>
                <a:gdLst>
                  <a:gd name="T0" fmla="*/ 0 w 184"/>
                  <a:gd name="T1" fmla="*/ 93 h 58"/>
                  <a:gd name="T2" fmla="*/ 73 w 184"/>
                  <a:gd name="T3" fmla="*/ 0 h 58"/>
                  <a:gd name="T4" fmla="*/ 222 w 184"/>
                  <a:gd name="T5" fmla="*/ 0 h 58"/>
                  <a:gd name="T6" fmla="*/ 295 w 184"/>
                  <a:gd name="T7" fmla="*/ 94 h 58"/>
                  <a:gd name="T8" fmla="*/ 0 w 184"/>
                  <a:gd name="T9" fmla="*/ 9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58"/>
                  <a:gd name="T17" fmla="*/ 184 w 18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58">
                    <a:moveTo>
                      <a:pt x="0" y="57"/>
                    </a:moveTo>
                    <a:lnTo>
                      <a:pt x="46" y="0"/>
                    </a:lnTo>
                    <a:lnTo>
                      <a:pt x="138" y="0"/>
                    </a:lnTo>
                    <a:lnTo>
                      <a:pt x="184" y="5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40DBC"/>
              </a:solidFill>
              <a:ln w="3022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8" name="Group 32"/>
            <p:cNvGrpSpPr>
              <a:grpSpLocks noChangeAspect="1"/>
            </p:cNvGrpSpPr>
            <p:nvPr/>
          </p:nvGrpSpPr>
          <p:grpSpPr bwMode="auto">
            <a:xfrm>
              <a:off x="4190" y="2745"/>
              <a:ext cx="349" cy="368"/>
              <a:chOff x="2226" y="1989"/>
              <a:chExt cx="548" cy="578"/>
            </a:xfrm>
          </p:grpSpPr>
          <p:grpSp>
            <p:nvGrpSpPr>
              <p:cNvPr id="72" name="Group 33"/>
              <p:cNvGrpSpPr>
                <a:grpSpLocks noChangeAspect="1"/>
              </p:cNvGrpSpPr>
              <p:nvPr/>
            </p:nvGrpSpPr>
            <p:grpSpPr bwMode="auto">
              <a:xfrm>
                <a:off x="2226" y="2263"/>
                <a:ext cx="75" cy="140"/>
                <a:chOff x="2223" y="2130"/>
                <a:chExt cx="56" cy="103"/>
              </a:xfrm>
            </p:grpSpPr>
            <p:sp>
              <p:nvSpPr>
                <p:cNvPr id="82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223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3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223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  <p:grpSp>
            <p:nvGrpSpPr>
              <p:cNvPr id="73" name="Group 36"/>
              <p:cNvGrpSpPr>
                <a:grpSpLocks noChangeAspect="1"/>
              </p:cNvGrpSpPr>
              <p:nvPr/>
            </p:nvGrpSpPr>
            <p:grpSpPr bwMode="auto">
              <a:xfrm>
                <a:off x="2398" y="1989"/>
                <a:ext cx="205" cy="209"/>
                <a:chOff x="2352" y="1926"/>
                <a:chExt cx="154" cy="155"/>
              </a:xfrm>
            </p:grpSpPr>
            <p:sp>
              <p:nvSpPr>
                <p:cNvPr id="80" name="Freeform 37"/>
                <p:cNvSpPr>
                  <a:spLocks noChangeAspect="1"/>
                </p:cNvSpPr>
                <p:nvPr/>
              </p:nvSpPr>
              <p:spPr bwMode="auto">
                <a:xfrm>
                  <a:off x="2352" y="1926"/>
                  <a:ext cx="154" cy="15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155 h 155"/>
                    <a:gd name="T4" fmla="*/ 154 w 154"/>
                    <a:gd name="T5" fmla="*/ 155 h 155"/>
                    <a:gd name="T6" fmla="*/ 77 w 154"/>
                    <a:gd name="T7" fmla="*/ 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155"/>
                    <a:gd name="T14" fmla="*/ 154 w 154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155">
                      <a:moveTo>
                        <a:pt x="77" y="0"/>
                      </a:moveTo>
                      <a:lnTo>
                        <a:pt x="0" y="155"/>
                      </a:lnTo>
                      <a:lnTo>
                        <a:pt x="154" y="155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Freeform 38"/>
                <p:cNvSpPr>
                  <a:spLocks noChangeAspect="1"/>
                </p:cNvSpPr>
                <p:nvPr/>
              </p:nvSpPr>
              <p:spPr bwMode="auto">
                <a:xfrm>
                  <a:off x="2352" y="1926"/>
                  <a:ext cx="154" cy="15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155 h 155"/>
                    <a:gd name="T4" fmla="*/ 154 w 154"/>
                    <a:gd name="T5" fmla="*/ 155 h 155"/>
                    <a:gd name="T6" fmla="*/ 77 w 154"/>
                    <a:gd name="T7" fmla="*/ 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155"/>
                    <a:gd name="T14" fmla="*/ 154 w 154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155">
                      <a:moveTo>
                        <a:pt x="77" y="0"/>
                      </a:moveTo>
                      <a:lnTo>
                        <a:pt x="0" y="155"/>
                      </a:lnTo>
                      <a:lnTo>
                        <a:pt x="154" y="155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74" name="Group 39"/>
              <p:cNvGrpSpPr>
                <a:grpSpLocks noChangeAspect="1"/>
              </p:cNvGrpSpPr>
              <p:nvPr/>
            </p:nvGrpSpPr>
            <p:grpSpPr bwMode="auto">
              <a:xfrm>
                <a:off x="2700" y="2263"/>
                <a:ext cx="74" cy="140"/>
                <a:chOff x="2579" y="2130"/>
                <a:chExt cx="56" cy="103"/>
              </a:xfrm>
            </p:grpSpPr>
            <p:sp>
              <p:nvSpPr>
                <p:cNvPr id="78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579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79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579" y="2130"/>
                  <a:ext cx="56" cy="103"/>
                </a:xfrm>
                <a:prstGeom prst="ellipse">
                  <a:avLst/>
                </a:pr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  <p:grpSp>
            <p:nvGrpSpPr>
              <p:cNvPr id="75" name="Group 42"/>
              <p:cNvGrpSpPr>
                <a:grpSpLocks noChangeAspect="1"/>
              </p:cNvGrpSpPr>
              <p:nvPr/>
            </p:nvGrpSpPr>
            <p:grpSpPr bwMode="auto">
              <a:xfrm>
                <a:off x="2273" y="2077"/>
                <a:ext cx="455" cy="490"/>
                <a:chOff x="2258" y="1991"/>
                <a:chExt cx="342" cy="364"/>
              </a:xfrm>
            </p:grpSpPr>
            <p:sp>
              <p:nvSpPr>
                <p:cNvPr id="76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258" y="1991"/>
                  <a:ext cx="342" cy="364"/>
                </a:xfrm>
                <a:prstGeom prst="ellipse">
                  <a:avLst/>
                </a:prstGeom>
                <a:solidFill>
                  <a:srgbClr val="FFD1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77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258" y="1991"/>
                  <a:ext cx="342" cy="364"/>
                </a:xfrm>
                <a:prstGeom prst="ellipse">
                  <a:avLst/>
                </a:prstGeom>
                <a:solidFill>
                  <a:srgbClr val="FFD100"/>
                </a:solidFill>
                <a:ln w="30226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69" name="Text Box 45"/>
            <p:cNvSpPr txBox="1">
              <a:spLocks noChangeAspect="1" noChangeArrowheads="1"/>
            </p:cNvSpPr>
            <p:nvPr/>
          </p:nvSpPr>
          <p:spPr bwMode="auto">
            <a:xfrm>
              <a:off x="3829" y="2870"/>
              <a:ext cx="7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Verdana" pitchFamily="34" charset="0"/>
                </a:rPr>
                <a:t> 1</a:t>
              </a:r>
              <a:r>
                <a:rPr lang="en-GB" baseline="30000">
                  <a:latin typeface="Verdana" pitchFamily="34" charset="0"/>
                </a:rPr>
                <a:t>st</a:t>
              </a:r>
              <a:endParaRPr lang="en-GB">
                <a:latin typeface="Verdana" pitchFamily="34" charset="0"/>
              </a:endParaRPr>
            </a:p>
          </p:txBody>
        </p:sp>
        <p:sp>
          <p:nvSpPr>
            <p:cNvPr id="70" name="Text Box 46"/>
            <p:cNvSpPr txBox="1">
              <a:spLocks noChangeAspect="1" noChangeArrowheads="1"/>
            </p:cNvSpPr>
            <p:nvPr/>
          </p:nvSpPr>
          <p:spPr bwMode="auto">
            <a:xfrm>
              <a:off x="4291" y="2860"/>
              <a:ext cx="8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Verdana" pitchFamily="34" charset="0"/>
                </a:rPr>
                <a:t>2</a:t>
              </a:r>
              <a:r>
                <a:rPr lang="en-GB" baseline="30000">
                  <a:latin typeface="Verdana" pitchFamily="34" charset="0"/>
                </a:rPr>
                <a:t>nd</a:t>
              </a:r>
              <a:r>
                <a:rPr lang="en-GB">
                  <a:latin typeface="Verdana" pitchFamily="34" charset="0"/>
                </a:rPr>
                <a:t> </a:t>
              </a:r>
            </a:p>
          </p:txBody>
        </p:sp>
        <p:sp>
          <p:nvSpPr>
            <p:cNvPr id="71" name="Text Box 52"/>
            <p:cNvSpPr txBox="1">
              <a:spLocks noChangeArrowheads="1"/>
            </p:cNvSpPr>
            <p:nvPr/>
          </p:nvSpPr>
          <p:spPr bwMode="auto">
            <a:xfrm>
              <a:off x="4034" y="2013"/>
              <a:ext cx="6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dirty="0">
                  <a:latin typeface="Calibri" pitchFamily="34" charset="0"/>
                </a:rPr>
                <a:t>Speech &amp;</a:t>
              </a:r>
            </a:p>
            <a:p>
              <a:pPr algn="ctr" eaLnBrk="1" hangingPunct="1"/>
              <a:r>
                <a:rPr lang="en-GB" dirty="0">
                  <a:latin typeface="Calibri" pitchFamily="34" charset="0"/>
                </a:rPr>
                <a:t>Noise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6370638" y="303213"/>
            <a:ext cx="2384425" cy="1901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6396038" y="4754563"/>
            <a:ext cx="2384425" cy="1900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372225" y="2487613"/>
            <a:ext cx="2384425" cy="1900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91" name="Content Placeholder 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526639"/>
              </p:ext>
            </p:extLst>
          </p:nvPr>
        </p:nvGraphicFramePr>
        <p:xfrm>
          <a:off x="457200" y="1600200"/>
          <a:ext cx="541094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23029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 = 14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534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Left / Right Discrimination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3503499"/>
              </p:ext>
            </p:extLst>
          </p:nvPr>
        </p:nvGraphicFramePr>
        <p:xfrm>
          <a:off x="457200" y="1556792"/>
          <a:ext cx="4114800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57182880"/>
              </p:ext>
            </p:extLst>
          </p:nvPr>
        </p:nvGraphicFramePr>
        <p:xfrm>
          <a:off x="5076056" y="1484784"/>
          <a:ext cx="32403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8023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GB" dirty="0" smtClean="0"/>
              <a:t>Two non-users</a:t>
            </a:r>
          </a:p>
          <a:p>
            <a:r>
              <a:rPr lang="en-GB" dirty="0" smtClean="0"/>
              <a:t>Two thirds of children have achieved open-set sentence understanding using the 2</a:t>
            </a:r>
            <a:r>
              <a:rPr lang="en-GB" baseline="30000" dirty="0" smtClean="0"/>
              <a:t>nd</a:t>
            </a:r>
            <a:r>
              <a:rPr lang="en-GB" dirty="0" smtClean="0"/>
              <a:t> implant alone by 12 months</a:t>
            </a:r>
          </a:p>
          <a:p>
            <a:r>
              <a:rPr lang="en-GB" dirty="0" smtClean="0"/>
              <a:t>Functional listening ability improves over time</a:t>
            </a:r>
          </a:p>
          <a:p>
            <a:pPr lvl="1"/>
            <a:r>
              <a:rPr lang="en-GB" dirty="0" smtClean="0"/>
              <a:t>Localisation ability</a:t>
            </a:r>
          </a:p>
          <a:p>
            <a:pPr lvl="1"/>
            <a:r>
              <a:rPr lang="en-GB" dirty="0" smtClean="0"/>
              <a:t>Listening in background noise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427038"/>
            <a:ext cx="85876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Outcomes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Flexible approach to rehabilitation support, particularly </a:t>
            </a:r>
            <a:r>
              <a:rPr lang="en-GB" i="1" dirty="0" smtClean="0"/>
              <a:t>targeting 9-11 age group</a:t>
            </a:r>
          </a:p>
          <a:p>
            <a:r>
              <a:rPr lang="en-GB" dirty="0" smtClean="0"/>
              <a:t>Recognition of long-term commitment and motivation is essential</a:t>
            </a:r>
          </a:p>
          <a:p>
            <a:pPr lvl="1"/>
            <a:r>
              <a:rPr lang="en-GB" dirty="0" smtClean="0"/>
              <a:t>Child</a:t>
            </a:r>
          </a:p>
          <a:p>
            <a:pPr lvl="1"/>
            <a:r>
              <a:rPr lang="en-GB" dirty="0" smtClean="0"/>
              <a:t>Parents </a:t>
            </a:r>
          </a:p>
          <a:p>
            <a:r>
              <a:rPr lang="en-GB" smtClean="0"/>
              <a:t>Co-operation from local professionals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725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Thank You</a:t>
            </a:r>
          </a:p>
        </p:txBody>
      </p:sp>
      <p:pic>
        <p:nvPicPr>
          <p:cNvPr id="10" name="Content Placeholder 9" descr="buil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2700" y="4990465"/>
            <a:ext cx="4038600" cy="1318855"/>
          </a:xfrm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331640" y="6237312"/>
            <a:ext cx="6480720" cy="72008"/>
          </a:xfrm>
          <a:prstGeom prst="rect">
            <a:avLst/>
          </a:prstGeom>
          <a:solidFill>
            <a:srgbClr val="25127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1600" y="0"/>
            <a:ext cx="8172401" cy="9461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9000">
                <a:srgbClr val="91D7FF"/>
              </a:gs>
              <a:gs pos="69000">
                <a:srgbClr val="F6FCFF"/>
              </a:gs>
              <a:gs pos="64000">
                <a:srgbClr val="EDF8FF"/>
              </a:gs>
              <a:gs pos="53000">
                <a:srgbClr val="DBF1FF"/>
              </a:gs>
              <a:gs pos="37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49" r="2503" b="7184"/>
          <a:stretch/>
        </p:blipFill>
        <p:spPr>
          <a:xfrm>
            <a:off x="1" y="0"/>
            <a:ext cx="2618605" cy="946101"/>
          </a:xfrm>
          <a:prstGeom prst="flowChartDelay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NICE Guidance January 2009</a:t>
            </a:r>
            <a:br>
              <a:rPr lang="en-GB" dirty="0" smtClean="0"/>
            </a:br>
            <a:r>
              <a:rPr lang="en-GB" sz="2000" dirty="0" smtClean="0"/>
              <a:t>National Institute for Health and Clinical Excellence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‘Simultaneous cochlear implantation</a:t>
            </a:r>
            <a:r>
              <a:rPr lang="en-GB" dirty="0" smtClean="0"/>
              <a:t> is recommended as an option for the following groups of people with severe to profound deafness who do not receive adequate benefit from acoustic hearing aids:</a:t>
            </a:r>
          </a:p>
          <a:p>
            <a:r>
              <a:rPr lang="en-GB" dirty="0" smtClean="0"/>
              <a:t>Children</a:t>
            </a:r>
          </a:p>
          <a:p>
            <a:r>
              <a:rPr lang="en-GB" dirty="0" smtClean="0"/>
              <a:t>Adults who are blind or who have other disabilities that increase their reliance on auditory stimuli…’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9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Implantation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‘Bilateral cochlear implantation carried out in separate operations is not recommended as an option for people with severe to profound deafness. However, </a:t>
            </a:r>
            <a:r>
              <a:rPr lang="en-GB" b="1" dirty="0" smtClean="0"/>
              <a:t>people who had a unilateral implant before publication of this guidance</a:t>
            </a:r>
            <a:r>
              <a:rPr lang="en-GB" dirty="0" smtClean="0"/>
              <a:t>, and who fall into one of the categories described for bilateral implantation….’ following assessment by the responsible clinician.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241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YAIS Response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Numbers of potential candidates</a:t>
            </a:r>
          </a:p>
          <a:p>
            <a:endParaRPr lang="en-GB" sz="2800" dirty="0" smtClean="0"/>
          </a:p>
          <a:p>
            <a:r>
              <a:rPr lang="en-GB" dirty="0" smtClean="0"/>
              <a:t>General Newsletter</a:t>
            </a:r>
          </a:p>
          <a:p>
            <a:endParaRPr lang="en-GB" sz="2800" dirty="0" smtClean="0"/>
          </a:p>
          <a:p>
            <a:r>
              <a:rPr lang="en-GB" dirty="0" smtClean="0"/>
              <a:t>Devised Sequential Cochlear Implant Profile (SCIP)</a:t>
            </a:r>
          </a:p>
          <a:p>
            <a:endParaRPr lang="en-GB" sz="2800" dirty="0" smtClean="0"/>
          </a:p>
          <a:p>
            <a:r>
              <a:rPr lang="en-GB" dirty="0"/>
              <a:t>Targeted letter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904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sz="3600" dirty="0" smtClean="0"/>
              <a:t>Assessment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33256"/>
          </a:xfrm>
        </p:spPr>
        <p:txBody>
          <a:bodyPr/>
          <a:lstStyle/>
          <a:p>
            <a:pPr algn="ctr">
              <a:buNone/>
            </a:pPr>
            <a:r>
              <a:rPr lang="en-GB" sz="2400" b="1" dirty="0" smtClean="0">
                <a:latin typeface="Calibri" pitchFamily="34" charset="0"/>
              </a:rPr>
              <a:t>SEQUENTIAL COCHLEAR IMPLANT PROFILE (SCIP)</a:t>
            </a:r>
          </a:p>
          <a:p>
            <a:pPr>
              <a:buNone/>
            </a:pPr>
            <a:r>
              <a:rPr lang="en-GB" sz="2400" b="1" dirty="0" smtClean="0">
                <a:latin typeface="Calibri" pitchFamily="34" charset="0"/>
              </a:rPr>
              <a:t>Factors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Chronological age (current)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Age at first implant (congenital)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Otology (ear infection and scan results)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Medical (fitness for GA)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Hearing history of non-implanted ear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Child’s ability to participate in programming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Consistent unilateral </a:t>
            </a:r>
            <a:r>
              <a:rPr lang="en-GB" sz="2400" dirty="0" err="1" smtClean="0">
                <a:latin typeface="Calibri" pitchFamily="34" charset="0"/>
              </a:rPr>
              <a:t>c.i</a:t>
            </a:r>
            <a:r>
              <a:rPr lang="en-GB" sz="2400" dirty="0" smtClean="0">
                <a:latin typeface="Calibri" pitchFamily="34" charset="0"/>
              </a:rPr>
              <a:t>. use established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Development of functional spoken language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Family commitment to long term support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Educational support</a:t>
            </a:r>
          </a:p>
          <a:p>
            <a:pPr>
              <a:buNone/>
            </a:pPr>
            <a:endParaRPr lang="en-GB" sz="2400" dirty="0" smtClean="0">
              <a:latin typeface="Calibri" pitchFamily="34" charset="0"/>
            </a:endParaRPr>
          </a:p>
          <a:p>
            <a:pPr>
              <a:buNone/>
            </a:pPr>
            <a:endParaRPr lang="en-GB" sz="2400" dirty="0">
              <a:latin typeface="Calibri" pitchFamily="34" charset="0"/>
            </a:endParaRPr>
          </a:p>
        </p:txBody>
      </p:sp>
      <p:pic>
        <p:nvPicPr>
          <p:cNvPr id="4" name="Picture 3" descr="Dai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653136"/>
            <a:ext cx="1663700" cy="123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ag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200800" cy="6165304"/>
          </a:xfrm>
        </p:spPr>
      </p:pic>
      <p:pic>
        <p:nvPicPr>
          <p:cNvPr id="5" name="Picture 4" descr="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22900"/>
            <a:ext cx="7200800" cy="1435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2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Chronological Age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4394046"/>
              </p:ext>
            </p:extLst>
          </p:nvPr>
        </p:nvGraphicFramePr>
        <p:xfrm>
          <a:off x="467544" y="2564904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Assessment Factors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No Concern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Mild to Moderate Concern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Great Concern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Chronological Age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lang="en-GB" dirty="0" smtClean="0"/>
                        <a:t>a) Plasticity of                   </a:t>
                      </a:r>
                      <a:r>
                        <a:rPr lang="en-GB" baseline="0" dirty="0" smtClean="0"/>
                        <a:t>     </a:t>
                      </a:r>
                      <a:r>
                        <a:rPr lang="en-GB" dirty="0" smtClean="0"/>
                        <a:t>auditory system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 3.5 years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 – 7 years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 years unless bimodal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lang="en-GB" dirty="0" smtClean="0"/>
                        <a:t>b) Ability to adjust to 2</a:t>
                      </a:r>
                      <a:r>
                        <a:rPr lang="en-GB" baseline="30000" dirty="0" smtClean="0"/>
                        <a:t>nd</a:t>
                      </a:r>
                      <a:r>
                        <a:rPr lang="en-GB" dirty="0" smtClean="0"/>
                        <a:t> implant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 7 years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– 12 years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12 years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48478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Sequential Cochlear Implant Profile (SCIP) definitions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2832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Demographics of </a:t>
            </a:r>
            <a:r>
              <a:rPr lang="en-GB" dirty="0" err="1" smtClean="0"/>
              <a:t>Implantees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78 children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Age range at 1</a:t>
            </a:r>
            <a:r>
              <a:rPr lang="en-GB" baseline="30000" dirty="0" smtClean="0"/>
              <a:t>st</a:t>
            </a:r>
            <a:r>
              <a:rPr lang="en-GB" dirty="0" smtClean="0"/>
              <a:t> CI:	1yr 2mths – 7yrs 9mths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Age range at 2</a:t>
            </a:r>
            <a:r>
              <a:rPr lang="en-GB" baseline="30000" dirty="0" smtClean="0"/>
              <a:t>nd</a:t>
            </a:r>
            <a:r>
              <a:rPr lang="en-GB" dirty="0" smtClean="0"/>
              <a:t> CI: 	1yr 11mths – 15yrs 3mths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Length of sequential use: 4 months – 7yrs 8mths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54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 at First and Second Implant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3179723"/>
              </p:ext>
            </p:extLst>
          </p:nvPr>
        </p:nvGraphicFramePr>
        <p:xfrm>
          <a:off x="0" y="1268760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897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FFFFFF"/>
      </a:dk2>
      <a:lt2>
        <a:srgbClr val="E6F6FE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557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1_Custom Design</vt:lpstr>
      <vt:lpstr>Custom Design</vt:lpstr>
      <vt:lpstr>The Yorkshire Auditory Implant Service Sequential Bilateral Cochlear Implantation in Children:</vt:lpstr>
      <vt:lpstr>NICE Guidance January 2009 National Institute for Health and Clinical Excellence</vt:lpstr>
      <vt:lpstr>Sequential Implantation</vt:lpstr>
      <vt:lpstr>YAIS Response </vt:lpstr>
      <vt:lpstr>Assessment</vt:lpstr>
      <vt:lpstr>Slide 6</vt:lpstr>
      <vt:lpstr>Chronological Age</vt:lpstr>
      <vt:lpstr>Demographics of Implantees</vt:lpstr>
      <vt:lpstr>Age at First and Second Implant</vt:lpstr>
      <vt:lpstr>Interval Between the First and Second Implants</vt:lpstr>
      <vt:lpstr>Rehabilitation Support</vt:lpstr>
      <vt:lpstr>Outcomes-2nd Ear Cochlear Implant Use</vt:lpstr>
      <vt:lpstr>Slide 13</vt:lpstr>
      <vt:lpstr>ABC-York Crescent of Sound: Test Battery</vt:lpstr>
      <vt:lpstr>Two ears better than one in background noise</vt:lpstr>
      <vt:lpstr>Left / Right Discrimination</vt:lpstr>
      <vt:lpstr>Slide 17</vt:lpstr>
      <vt:lpstr>Conclusions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Martin</dc:creator>
  <cp:lastModifiedBy>jenniferrobertson</cp:lastModifiedBy>
  <cp:revision>331</cp:revision>
  <cp:lastPrinted>2014-04-23T13:27:10Z</cp:lastPrinted>
  <dcterms:created xsi:type="dcterms:W3CDTF">2010-06-25T10:13:49Z</dcterms:created>
  <dcterms:modified xsi:type="dcterms:W3CDTF">2014-05-09T12:39:45Z</dcterms:modified>
</cp:coreProperties>
</file>