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6" r:id="rId2"/>
    <p:sldId id="259" r:id="rId3"/>
    <p:sldId id="257" r:id="rId4"/>
    <p:sldId id="260" r:id="rId5"/>
    <p:sldId id="270" r:id="rId6"/>
    <p:sldId id="261" r:id="rId7"/>
    <p:sldId id="263" r:id="rId8"/>
    <p:sldId id="264" r:id="rId9"/>
    <p:sldId id="274" r:id="rId10"/>
    <p:sldId id="267" r:id="rId11"/>
    <p:sldId id="266" r:id="rId12"/>
    <p:sldId id="265" r:id="rId13"/>
    <p:sldId id="269" r:id="rId14"/>
    <p:sldId id="268" r:id="rId15"/>
    <p:sldId id="272" r:id="rId16"/>
    <p:sldId id="279" r:id="rId17"/>
    <p:sldId id="276" r:id="rId18"/>
    <p:sldId id="273" r:id="rId19"/>
    <p:sldId id="277" r:id="rId20"/>
    <p:sldId id="285" r:id="rId21"/>
    <p:sldId id="281" r:id="rId22"/>
    <p:sldId id="282" r:id="rId23"/>
    <p:sldId id="284" r:id="rId24"/>
    <p:sldId id="283" r:id="rId25"/>
    <p:sldId id="278" r:id="rId26"/>
    <p:sldId id="280" r:id="rId27"/>
    <p:sldId id="258" r:id="rId28"/>
    <p:sldId id="271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07EA5D-461A-406F-BA9E-5E376445F746}" type="datetimeFigureOut">
              <a:rPr lang="en-IE" smtClean="0"/>
              <a:pPr/>
              <a:t>27/11/2013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8C465E-C638-473B-9694-233DEE0A30C1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C465E-C638-473B-9694-233DEE0A30C1}" type="slidenum">
              <a:rPr lang="en-IE" smtClean="0"/>
              <a:pPr/>
              <a:t>1</a:t>
            </a:fld>
            <a:endParaRPr lang="en-I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Short daily dialysis is at least 4/5 treatments per week,</a:t>
            </a:r>
            <a:r>
              <a:rPr lang="en-IE" baseline="0" dirty="0" smtClean="0"/>
              <a:t> try to avoid consecutive days without dialysis. Aim for minimum weekly standard </a:t>
            </a:r>
            <a:r>
              <a:rPr lang="en-IE" baseline="0" dirty="0" err="1" smtClean="0"/>
              <a:t>kt</a:t>
            </a:r>
            <a:r>
              <a:rPr lang="en-IE" baseline="0" dirty="0" smtClean="0"/>
              <a:t>/v of 3. </a:t>
            </a:r>
          </a:p>
          <a:p>
            <a:r>
              <a:rPr lang="en-IE" baseline="0" dirty="0" smtClean="0"/>
              <a:t>Nocturnal HD is &gt;6 hours per treatment up to 5 times per week.</a:t>
            </a:r>
          </a:p>
          <a:p>
            <a:r>
              <a:rPr lang="en-IE" baseline="0" dirty="0" smtClean="0"/>
              <a:t>Conventional HD is 3 times per week for 4 hours.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C465E-C638-473B-9694-233DEE0A30C1}" type="slidenum">
              <a:rPr lang="en-IE" smtClean="0"/>
              <a:pPr/>
              <a:t>3</a:t>
            </a:fld>
            <a:endParaRPr lang="en-I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C465E-C638-473B-9694-233DEE0A30C1}" type="slidenum">
              <a:rPr lang="en-IE" smtClean="0"/>
              <a:pPr/>
              <a:t>4</a:t>
            </a:fld>
            <a:endParaRPr lang="en-I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Gold Standard of renal replacement</a:t>
            </a:r>
            <a:r>
              <a:rPr lang="en-IE" baseline="0" dirty="0" smtClean="0"/>
              <a:t> </a:t>
            </a:r>
            <a:r>
              <a:rPr lang="en-IE" dirty="0" smtClean="0"/>
              <a:t>therapy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C465E-C638-473B-9694-233DEE0A30C1}" type="slidenum">
              <a:rPr lang="en-IE" smtClean="0"/>
              <a:pPr/>
              <a:t>6</a:t>
            </a:fld>
            <a:endParaRPr lang="en-I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One year- best as patient is competent</a:t>
            </a:r>
            <a:r>
              <a:rPr lang="en-IE" baseline="0" dirty="0" smtClean="0"/>
              <a:t> in HHD already. Will change to allow quick starts. </a:t>
            </a:r>
          </a:p>
          <a:p>
            <a:r>
              <a:rPr lang="en-IE" baseline="0" dirty="0" smtClean="0"/>
              <a:t>AVF or AVG or CVC- WE TAKE ALL.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C465E-C638-473B-9694-233DEE0A30C1}" type="slidenum">
              <a:rPr lang="en-IE" smtClean="0"/>
              <a:pPr/>
              <a:t>8</a:t>
            </a:fld>
            <a:endParaRPr lang="en-I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E.G Innohep 3500iu x 2 doses = 7000iu</a:t>
            </a:r>
            <a:r>
              <a:rPr lang="en-IE" baseline="0" dirty="0" smtClean="0"/>
              <a:t> over the 8 hours. MUST WAKE UP TO GIVE 2</a:t>
            </a:r>
            <a:r>
              <a:rPr lang="en-IE" baseline="30000" dirty="0" smtClean="0"/>
              <a:t>ND</a:t>
            </a:r>
            <a:r>
              <a:rPr lang="en-IE" baseline="0" dirty="0" smtClean="0"/>
              <a:t> DOSE.	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C465E-C638-473B-9694-233DEE0A30C1}" type="slidenum">
              <a:rPr lang="en-IE" smtClean="0"/>
              <a:pPr/>
              <a:t>12</a:t>
            </a:fld>
            <a:endParaRPr lang="en-I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NOT the Nurses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C465E-C638-473B-9694-233DEE0A30C1}" type="slidenum">
              <a:rPr lang="en-IE" smtClean="0"/>
              <a:pPr/>
              <a:t>22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EB775-1DDD-48D2-B680-A5DBF60510BA}" type="datetimeFigureOut">
              <a:rPr lang="en-IE" smtClean="0"/>
              <a:pPr/>
              <a:t>27/11/2013</a:t>
            </a:fld>
            <a:endParaRPr lang="en-IE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8E02-0424-4845-817B-8E5A02C5546A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EB775-1DDD-48D2-B680-A5DBF60510BA}" type="datetimeFigureOut">
              <a:rPr lang="en-IE" smtClean="0"/>
              <a:pPr/>
              <a:t>27/11/2013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8E02-0424-4845-817B-8E5A02C5546A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EB775-1DDD-48D2-B680-A5DBF60510BA}" type="datetimeFigureOut">
              <a:rPr lang="en-IE" smtClean="0"/>
              <a:pPr/>
              <a:t>27/11/2013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8E02-0424-4845-817B-8E5A02C5546A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EB775-1DDD-48D2-B680-A5DBF60510BA}" type="datetimeFigureOut">
              <a:rPr lang="en-IE" smtClean="0"/>
              <a:pPr/>
              <a:t>27/11/2013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8E02-0424-4845-817B-8E5A02C5546A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EB775-1DDD-48D2-B680-A5DBF60510BA}" type="datetimeFigureOut">
              <a:rPr lang="en-IE" smtClean="0"/>
              <a:pPr/>
              <a:t>27/11/2013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8E02-0424-4845-817B-8E5A02C5546A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EB775-1DDD-48D2-B680-A5DBF60510BA}" type="datetimeFigureOut">
              <a:rPr lang="en-IE" smtClean="0"/>
              <a:pPr/>
              <a:t>27/11/2013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8E02-0424-4845-817B-8E5A02C5546A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EB775-1DDD-48D2-B680-A5DBF60510BA}" type="datetimeFigureOut">
              <a:rPr lang="en-IE" smtClean="0"/>
              <a:pPr/>
              <a:t>27/11/2013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8E02-0424-4845-817B-8E5A02C5546A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EB775-1DDD-48D2-B680-A5DBF60510BA}" type="datetimeFigureOut">
              <a:rPr lang="en-IE" smtClean="0"/>
              <a:pPr/>
              <a:t>27/11/2013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8E02-0424-4845-817B-8E5A02C5546A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EB775-1DDD-48D2-B680-A5DBF60510BA}" type="datetimeFigureOut">
              <a:rPr lang="en-IE" smtClean="0"/>
              <a:pPr/>
              <a:t>27/11/2013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8E02-0424-4845-817B-8E5A02C5546A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EB775-1DDD-48D2-B680-A5DBF60510BA}" type="datetimeFigureOut">
              <a:rPr lang="en-IE" smtClean="0"/>
              <a:pPr/>
              <a:t>27/11/2013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68E02-0424-4845-817B-8E5A02C5546A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EB775-1DDD-48D2-B680-A5DBF60510BA}" type="datetimeFigureOut">
              <a:rPr lang="en-IE" smtClean="0"/>
              <a:pPr/>
              <a:t>27/11/2013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7668E02-0424-4845-817B-8E5A02C5546A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32EB775-1DDD-48D2-B680-A5DBF60510BA}" type="datetimeFigureOut">
              <a:rPr lang="en-IE" smtClean="0"/>
              <a:pPr/>
              <a:t>27/11/2013</a:t>
            </a:fld>
            <a:endParaRPr lang="en-IE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7668E02-0424-4845-817B-8E5A02C5546A}" type="slidenum">
              <a:rPr lang="en-IE" smtClean="0"/>
              <a:pPr/>
              <a:t>‹#›</a:t>
            </a:fld>
            <a:endParaRPr lang="en-IE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jama.ama-assn.org/cgi/content/full/298/11/1291" TargetMode="External"/><Relationship Id="rId2" Type="http://schemas.openxmlformats.org/officeDocument/2006/relationships/hyperlink" Target="http://www.blackwell-synergy.com/doi/full/10.1111/j.1523-1755.2005.00411.x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Nocturnal Home Haemodialysis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4437112"/>
            <a:ext cx="7854696" cy="1752600"/>
          </a:xfrm>
        </p:spPr>
        <p:txBody>
          <a:bodyPr>
            <a:normAutofit fontScale="92500" lnSpcReduction="10000"/>
          </a:bodyPr>
          <a:lstStyle/>
          <a:p>
            <a:r>
              <a:rPr lang="en-IE" dirty="0" smtClean="0"/>
              <a:t>Annette Butler</a:t>
            </a:r>
          </a:p>
          <a:p>
            <a:r>
              <a:rPr lang="en-IE" dirty="0" smtClean="0"/>
              <a:t>CNM II Home Therapies</a:t>
            </a:r>
          </a:p>
          <a:p>
            <a:r>
              <a:rPr lang="en-IE" dirty="0" smtClean="0"/>
              <a:t>Beaumont Hospital</a:t>
            </a:r>
          </a:p>
          <a:p>
            <a:r>
              <a:rPr lang="en-IE" dirty="0" smtClean="0"/>
              <a:t>Dublin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en-IE" u="sng" dirty="0" smtClean="0"/>
              <a:t>In Republic Of Ireland:</a:t>
            </a:r>
            <a:endParaRPr lang="en-IE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389120"/>
          </a:xfrm>
        </p:spPr>
        <p:txBody>
          <a:bodyPr/>
          <a:lstStyle/>
          <a:p>
            <a:r>
              <a:rPr lang="en-IE" dirty="0" smtClean="0"/>
              <a:t>ROI total: 6</a:t>
            </a:r>
          </a:p>
          <a:p>
            <a:r>
              <a:rPr lang="en-IE" dirty="0" smtClean="0"/>
              <a:t>Beaumont Home Therapies first in ROI to commence NHD</a:t>
            </a:r>
          </a:p>
          <a:p>
            <a:r>
              <a:rPr lang="en-IE" dirty="0" smtClean="0"/>
              <a:t>Beaumont currently has 5 NHD, (CUH has 1) </a:t>
            </a:r>
          </a:p>
          <a:p>
            <a:pPr>
              <a:buNone/>
            </a:pPr>
            <a:r>
              <a:rPr lang="en-IE" dirty="0" smtClean="0"/>
              <a:t>		4 male 1 female</a:t>
            </a:r>
          </a:p>
          <a:p>
            <a:pPr>
              <a:buNone/>
            </a:pPr>
            <a:r>
              <a:rPr lang="en-IE" dirty="0" smtClean="0"/>
              <a:t>		4 AVF (sharps), 1 CVC</a:t>
            </a:r>
          </a:p>
          <a:p>
            <a:r>
              <a:rPr lang="en-IE" dirty="0" smtClean="0"/>
              <a:t>2 awaiting training (1 AVG, 1 AVF)</a:t>
            </a:r>
          </a:p>
          <a:p>
            <a:pPr>
              <a:buNone/>
            </a:pP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525658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IE" b="1" u="sng" dirty="0" smtClean="0"/>
              <a:t>Differences to HHD:</a:t>
            </a:r>
          </a:p>
          <a:p>
            <a:pPr>
              <a:buNone/>
            </a:pPr>
            <a:endParaRPr lang="en-IE" dirty="0" smtClean="0"/>
          </a:p>
          <a:p>
            <a:pPr>
              <a:buNone/>
            </a:pPr>
            <a:r>
              <a:rPr lang="en-IE" dirty="0" smtClean="0"/>
              <a:t>		-Treatment lasts 6-8 hours 5 nights per week.</a:t>
            </a:r>
          </a:p>
          <a:p>
            <a:pPr>
              <a:buNone/>
            </a:pPr>
            <a:r>
              <a:rPr lang="en-IE" dirty="0" smtClean="0"/>
              <a:t>		-We use heparin 1000iu/hr. Bolus 1000iu.</a:t>
            </a:r>
          </a:p>
          <a:p>
            <a:pPr>
              <a:buNone/>
            </a:pPr>
            <a:r>
              <a:rPr lang="en-IE" dirty="0" smtClean="0"/>
              <a:t>		-2 patients use Innohep x 2 doses</a:t>
            </a:r>
          </a:p>
          <a:p>
            <a:pPr>
              <a:buNone/>
            </a:pPr>
            <a:r>
              <a:rPr lang="en-IE" dirty="0" smtClean="0"/>
              <a:t>		-Blood flow rate is 200-250ml/min </a:t>
            </a:r>
          </a:p>
          <a:p>
            <a:pPr>
              <a:buNone/>
            </a:pPr>
            <a:r>
              <a:rPr lang="en-IE" dirty="0" smtClean="0"/>
              <a:t>		-Dialysate flow rate is 300ml/min</a:t>
            </a:r>
          </a:p>
          <a:p>
            <a:pPr>
              <a:buNone/>
            </a:pPr>
            <a:r>
              <a:rPr lang="en-IE" dirty="0" smtClean="0"/>
              <a:t>		-A blood leak detector is used at EACH session</a:t>
            </a:r>
          </a:p>
          <a:p>
            <a:pPr>
              <a:buNone/>
            </a:pPr>
            <a:r>
              <a:rPr lang="en-IE" dirty="0" smtClean="0"/>
              <a:t>		-Specific dressings are required to prevent 	 	needle dislodgement.</a:t>
            </a:r>
          </a:p>
          <a:p>
            <a:pPr>
              <a:buNone/>
            </a:pPr>
            <a:r>
              <a:rPr lang="en-IE" dirty="0" smtClean="0"/>
              <a:t>		-No nocturnal phone cover..patients told to come off if 	difficulties and ring unit in the morning </a:t>
            </a:r>
          </a:p>
          <a:p>
            <a:pPr>
              <a:buNone/>
            </a:pPr>
            <a:r>
              <a:rPr lang="en-IE" dirty="0" smtClean="0"/>
              <a:t>		(Ring ambulance if emergency).  </a:t>
            </a:r>
          </a:p>
          <a:p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780696"/>
          </a:xfrm>
        </p:spPr>
        <p:txBody>
          <a:bodyPr>
            <a:normAutofit fontScale="90000"/>
          </a:bodyPr>
          <a:lstStyle/>
          <a:p>
            <a:r>
              <a:rPr lang="en-IE" u="sng" dirty="0" smtClean="0"/>
              <a:t>Training:</a:t>
            </a:r>
            <a:endParaRPr lang="en-IE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968552"/>
          </a:xfrm>
        </p:spPr>
        <p:txBody>
          <a:bodyPr>
            <a:normAutofit/>
          </a:bodyPr>
          <a:lstStyle/>
          <a:p>
            <a:r>
              <a:rPr lang="en-IE" dirty="0" smtClean="0"/>
              <a:t>In HHD Unit for 3 days on one week- 2 consecutive days 1 single.</a:t>
            </a:r>
          </a:p>
          <a:p>
            <a:r>
              <a:rPr lang="en-IE" dirty="0" smtClean="0"/>
              <a:t>Patient comes in from 8pm-5pm.</a:t>
            </a:r>
          </a:p>
          <a:p>
            <a:r>
              <a:rPr lang="en-IE" dirty="0" smtClean="0"/>
              <a:t>Independent at machine set-up for HHD. Equipment for NHD is essentially the same as for home haemodialysis.</a:t>
            </a:r>
          </a:p>
          <a:p>
            <a:r>
              <a:rPr lang="en-IE" dirty="0" smtClean="0"/>
              <a:t>Patient taught to draw up heparin-attach to machine (Heparin can be adjusted if visible clotting or clotted chambers)</a:t>
            </a:r>
          </a:p>
          <a:p>
            <a:r>
              <a:rPr lang="en-IE" dirty="0" smtClean="0"/>
              <a:t>Shown how to attach and activate blood leak detector and to secure needles/lines.</a:t>
            </a:r>
          </a:p>
          <a:p>
            <a:endParaRPr lang="en-IE" dirty="0" smtClean="0"/>
          </a:p>
          <a:p>
            <a:endParaRPr lang="en-IE" dirty="0" smtClean="0"/>
          </a:p>
          <a:p>
            <a:pPr>
              <a:buNone/>
            </a:pPr>
            <a:endParaRPr lang="en-I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03912"/>
          </a:xfrm>
        </p:spPr>
        <p:txBody>
          <a:bodyPr/>
          <a:lstStyle/>
          <a:p>
            <a:pPr>
              <a:buNone/>
            </a:pPr>
            <a:endParaRPr lang="en-IE" dirty="0" smtClean="0"/>
          </a:p>
          <a:p>
            <a:r>
              <a:rPr lang="en-IE" dirty="0" smtClean="0"/>
              <a:t>Blood work pre and post each dialysis whilst training in terms of phosphate, calcium, and potassium, and coagulation depending on clotting- to give a baseline.</a:t>
            </a:r>
          </a:p>
          <a:p>
            <a:r>
              <a:rPr lang="en-IE" dirty="0" smtClean="0"/>
              <a:t>Shown how to administer PO4 enema into dialysate bag- incase it is required.</a:t>
            </a:r>
          </a:p>
          <a:p>
            <a:r>
              <a:rPr lang="en-IE" dirty="0" smtClean="0"/>
              <a:t>Must be competent and signed off by Home therapies team and medics pre going home. </a:t>
            </a:r>
          </a:p>
          <a:p>
            <a:r>
              <a:rPr lang="en-IE" dirty="0" smtClean="0"/>
              <a:t>Health provider informed of change to NHD- machine settings changed and extra stock delivered.</a:t>
            </a:r>
          </a:p>
          <a:p>
            <a:r>
              <a:rPr lang="en-IE" dirty="0" smtClean="0"/>
              <a:t>Home visit. At least every 4-6 months. </a:t>
            </a:r>
          </a:p>
          <a:p>
            <a:r>
              <a:rPr lang="en-IE" dirty="0" smtClean="0"/>
              <a:t>Weekly bloods for first while then monthly. </a:t>
            </a:r>
          </a:p>
          <a:p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Blood Detector: </a:t>
            </a:r>
            <a:endParaRPr lang="en-IE" dirty="0"/>
          </a:p>
        </p:txBody>
      </p:sp>
      <p:pic>
        <p:nvPicPr>
          <p:cNvPr id="2050" name="Picture 2" descr="C:\Users\hamilton\AppData\Local\Microsoft\Windows\Temporary Internet Files\Content.IE5\7QW317R4\photo%201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623344"/>
            <a:ext cx="4038600" cy="3028950"/>
          </a:xfrm>
          <a:prstGeom prst="rect">
            <a:avLst/>
          </a:prstGeom>
          <a:noFill/>
        </p:spPr>
      </p:pic>
      <p:pic>
        <p:nvPicPr>
          <p:cNvPr id="2051" name="Picture 3" descr="C:\Users\hamilton\AppData\Local\Microsoft\Windows\Temporary Internet Files\Content.IE5\7QW317R4\image[1]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623344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amilton\AppData\Local\Microsoft\Windows\Temporary Internet Files\Content.IE5\WN1WNPBS\photo%201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268760"/>
            <a:ext cx="5877070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4000" dirty="0" smtClean="0"/>
              <a:t>Blood detector attached and secured: </a:t>
            </a:r>
            <a:endParaRPr lang="en-IE" sz="4000" dirty="0"/>
          </a:p>
        </p:txBody>
      </p:sp>
      <p:pic>
        <p:nvPicPr>
          <p:cNvPr id="9218" name="Picture 2" descr="C:\Users\hamilton\AppData\Local\Microsoft\Windows\Temporary Internet Files\Content.IE5\WE7ZH6N4\photo%202[2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0000" y="2605881"/>
            <a:ext cx="4064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hamilton\AppData\Local\Microsoft\Windows\Temporary Internet Files\Content.IE5\WN1WNPBS\photo%203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132856"/>
            <a:ext cx="4064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hamilton\AppData\Local\Microsoft\Windows\Temporary Internet Files\Content.IE5\US57KFNW\photo%203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124744"/>
            <a:ext cx="5877070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hamilton\Desktop\Nikkiso-and-RO-Haemodialysis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268761"/>
            <a:ext cx="3335353" cy="50558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7772400" cy="1362456"/>
          </a:xfrm>
        </p:spPr>
        <p:txBody>
          <a:bodyPr/>
          <a:lstStyle/>
          <a:p>
            <a:r>
              <a:rPr lang="en-IE" dirty="0" smtClean="0"/>
              <a:t>Introduction:</a:t>
            </a:r>
            <a:br>
              <a:rPr lang="en-IE" dirty="0" smtClean="0"/>
            </a:b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552" y="1484784"/>
            <a:ext cx="7992888" cy="6237312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IE" dirty="0" smtClean="0"/>
              <a:t>The Home haemodialysis (HHD) programme was reintroduced     in Beaumont Hospital in 2009.</a:t>
            </a:r>
          </a:p>
          <a:p>
            <a:pPr>
              <a:buFont typeface="Arial" pitchFamily="34" charset="0"/>
              <a:buChar char="•"/>
            </a:pPr>
            <a:r>
              <a:rPr lang="en-IE" dirty="0" smtClean="0"/>
              <a:t>To date we have trained 29 people in Beaumont.</a:t>
            </a:r>
          </a:p>
          <a:p>
            <a:pPr>
              <a:buFont typeface="Arial" pitchFamily="34" charset="0"/>
              <a:buChar char="•"/>
            </a:pPr>
            <a:r>
              <a:rPr lang="en-IE" dirty="0" smtClean="0"/>
              <a:t>Cork and Waterford have established HHD units.</a:t>
            </a:r>
          </a:p>
          <a:p>
            <a:pPr>
              <a:buFont typeface="Arial" pitchFamily="34" charset="0"/>
              <a:buChar char="•"/>
            </a:pPr>
            <a:r>
              <a:rPr lang="en-IE" dirty="0" smtClean="0"/>
              <a:t>Recently this year Tallaght and Galway have opened.</a:t>
            </a:r>
          </a:p>
          <a:p>
            <a:pPr>
              <a:buFont typeface="Arial" pitchFamily="34" charset="0"/>
              <a:buChar char="•"/>
            </a:pPr>
            <a:r>
              <a:rPr lang="en-IE" dirty="0" smtClean="0"/>
              <a:t>Currently in the ROI there are 41 on home haemodialysis with 6 doing nocturnal haemodialysis.</a:t>
            </a:r>
          </a:p>
          <a:p>
            <a:pPr>
              <a:buFont typeface="Arial" pitchFamily="34" charset="0"/>
              <a:buChar char="•"/>
            </a:pPr>
            <a:r>
              <a:rPr lang="en-IE" dirty="0" smtClean="0"/>
              <a:t>Beaumont home therapies department currently manage 23 Home haemodialysis patients- 1 currently training. </a:t>
            </a:r>
          </a:p>
          <a:p>
            <a:pPr>
              <a:buFont typeface="Arial" pitchFamily="34" charset="0"/>
              <a:buChar char="•"/>
            </a:pPr>
            <a:r>
              <a:rPr lang="en-IE" dirty="0" smtClean="0"/>
              <a:t>ROI home haemodialysis service has resulted in:</a:t>
            </a:r>
          </a:p>
          <a:p>
            <a:r>
              <a:rPr lang="en-IE" dirty="0" smtClean="0"/>
              <a:t>		-reduction in 6250 day case HD</a:t>
            </a:r>
          </a:p>
          <a:p>
            <a:r>
              <a:rPr lang="en-IE" dirty="0" smtClean="0"/>
              <a:t>		-saved 350,000kms</a:t>
            </a:r>
          </a:p>
          <a:p>
            <a:r>
              <a:rPr lang="en-IE" dirty="0" smtClean="0"/>
              <a:t>		-€1 million saving since programme commenced</a:t>
            </a:r>
          </a:p>
          <a:p>
            <a:r>
              <a:rPr lang="en-IE" dirty="0" smtClean="0"/>
              <a:t>					   (National Renal Office)</a:t>
            </a:r>
          </a:p>
          <a:p>
            <a:pPr>
              <a:buFont typeface="Arial" pitchFamily="34" charset="0"/>
              <a:buChar char="•"/>
            </a:pPr>
            <a:endParaRPr lang="en-IE" dirty="0" smtClean="0"/>
          </a:p>
          <a:p>
            <a:pPr>
              <a:buFont typeface="Arial" pitchFamily="34" charset="0"/>
              <a:buChar char="•"/>
            </a:pPr>
            <a:endParaRPr lang="en-IE" dirty="0" smtClean="0"/>
          </a:p>
          <a:p>
            <a:r>
              <a:rPr lang="en-IE" dirty="0" smtClean="0"/>
              <a:t> 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en-IE" dirty="0" smtClean="0"/>
              <a:t>Night </a:t>
            </a:r>
            <a:r>
              <a:rPr lang="en-IE" dirty="0" err="1" smtClean="0"/>
              <a:t>v’s</a:t>
            </a:r>
            <a:r>
              <a:rPr lang="en-IE" dirty="0" smtClean="0"/>
              <a:t> Day!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Problems:</a:t>
            </a:r>
            <a:endParaRPr lang="en-I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IE" dirty="0" smtClean="0"/>
              <a:t>Benefits:</a:t>
            </a:r>
            <a:endParaRPr lang="en-IE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Some teething issues-machine settings, syringes.</a:t>
            </a:r>
          </a:p>
          <a:p>
            <a:r>
              <a:rPr lang="en-IE" dirty="0" smtClean="0"/>
              <a:t>1 had pain in AVF-reduced the blood flow and resolved.</a:t>
            </a:r>
          </a:p>
          <a:p>
            <a:r>
              <a:rPr lang="en-IE" dirty="0" smtClean="0"/>
              <a:t>2 sleep in separate rooms due to RO noise on HD nights.</a:t>
            </a:r>
          </a:p>
          <a:p>
            <a:r>
              <a:rPr lang="en-IE" dirty="0" smtClean="0"/>
              <a:t>1 collapse- due to fluid shift after 8 hrs. Advised to lie flat post disconnecting-resolved.</a:t>
            </a:r>
          </a:p>
          <a:p>
            <a:r>
              <a:rPr lang="en-IE" dirty="0" smtClean="0"/>
              <a:t>Electricity and ? water costs..</a:t>
            </a:r>
          </a:p>
          <a:p>
            <a:pPr>
              <a:buNone/>
            </a:pPr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IE" dirty="0" smtClean="0"/>
              <a:t>No phosphate binders.</a:t>
            </a:r>
          </a:p>
          <a:p>
            <a:r>
              <a:rPr lang="en-IE" dirty="0" smtClean="0"/>
              <a:t>No BP meds for 4/5</a:t>
            </a:r>
          </a:p>
          <a:p>
            <a:r>
              <a:rPr lang="en-IE" dirty="0" smtClean="0"/>
              <a:t>Look better and more energy.</a:t>
            </a:r>
          </a:p>
          <a:p>
            <a:r>
              <a:rPr lang="en-IE" dirty="0" smtClean="0"/>
              <a:t>Nearly normal diet-cholesterol can be high!</a:t>
            </a:r>
          </a:p>
          <a:p>
            <a:r>
              <a:rPr lang="en-IE" dirty="0" smtClean="0"/>
              <a:t>4/5 fulltime work; 1 part time.</a:t>
            </a:r>
          </a:p>
          <a:p>
            <a:r>
              <a:rPr lang="en-IE" dirty="0" smtClean="0"/>
              <a:t>Much better quality of life ‘wouldn’t go back to day HD’.</a:t>
            </a:r>
          </a:p>
          <a:p>
            <a:r>
              <a:rPr lang="en-IE" dirty="0" smtClean="0"/>
              <a:t>Less frequent OPD visits.</a:t>
            </a:r>
          </a:p>
          <a:p>
            <a:r>
              <a:rPr lang="en-IE" dirty="0" smtClean="0"/>
              <a:t>Hope for the first </a:t>
            </a:r>
            <a:r>
              <a:rPr lang="en-IE" smtClean="0"/>
              <a:t>NHD baby </a:t>
            </a:r>
            <a:r>
              <a:rPr lang="en-IE" dirty="0" smtClean="0"/>
              <a:t>in the next year.</a:t>
            </a:r>
          </a:p>
          <a:p>
            <a:endParaRPr lang="en-IE" dirty="0" smtClean="0"/>
          </a:p>
          <a:p>
            <a:endParaRPr lang="en-IE" dirty="0" smtClean="0"/>
          </a:p>
          <a:p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08688"/>
          </a:xfrm>
        </p:spPr>
        <p:txBody>
          <a:bodyPr>
            <a:normAutofit fontScale="90000"/>
          </a:bodyPr>
          <a:lstStyle/>
          <a:p>
            <a:r>
              <a:rPr lang="en-IE" dirty="0" smtClean="0"/>
              <a:t>NHD and Pregnancy:</a:t>
            </a:r>
            <a:endParaRPr lang="en-IE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12776"/>
            <a:ext cx="6552728" cy="491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sz="4800" dirty="0" smtClean="0"/>
              <a:t/>
            </a:r>
            <a:br>
              <a:rPr lang="en-IE" sz="4800" dirty="0" smtClean="0"/>
            </a:br>
            <a:r>
              <a:rPr lang="en-IE" sz="4800" dirty="0" smtClean="0"/>
              <a:t>Toronto Pregnancy Experience</a:t>
            </a:r>
            <a:br>
              <a:rPr lang="en-IE" sz="4800" dirty="0" smtClean="0"/>
            </a:br>
            <a:r>
              <a:rPr lang="en-IE" sz="2400" dirty="0" smtClean="0">
                <a:solidFill>
                  <a:srgbClr val="00B050"/>
                </a:solidFill>
              </a:rPr>
              <a:t>Plan for a Beaumont Baby Boom!! </a:t>
            </a:r>
            <a:br>
              <a:rPr lang="en-IE" sz="2400" dirty="0" smtClean="0">
                <a:solidFill>
                  <a:srgbClr val="00B050"/>
                </a:solidFill>
              </a:rPr>
            </a:br>
            <a:r>
              <a:rPr lang="en-IE" sz="2400" dirty="0" smtClean="0">
                <a:solidFill>
                  <a:srgbClr val="00B050"/>
                </a:solidFill>
              </a:rPr>
              <a:t>Quick Start NHD for women with ESRD planning to  get pregnant   </a:t>
            </a:r>
            <a:endParaRPr lang="en-IE" sz="4800" dirty="0">
              <a:solidFill>
                <a:srgbClr val="00B050"/>
              </a:solidFill>
            </a:endParaRPr>
          </a:p>
        </p:txBody>
      </p:sp>
      <p:pic>
        <p:nvPicPr>
          <p:cNvPr id="1126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204864"/>
            <a:ext cx="432435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3501008"/>
            <a:ext cx="389572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5229200"/>
            <a:ext cx="40005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The Future of NHD?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348880"/>
            <a:ext cx="8229600" cy="4389120"/>
          </a:xfrm>
        </p:spPr>
        <p:txBody>
          <a:bodyPr/>
          <a:lstStyle/>
          <a:p>
            <a:r>
              <a:rPr lang="en-IE" dirty="0" smtClean="0"/>
              <a:t>Make available and accessible to all interested</a:t>
            </a:r>
          </a:p>
          <a:p>
            <a:r>
              <a:rPr lang="en-IE" dirty="0" smtClean="0"/>
              <a:t>New technology ? New machine in the near future</a:t>
            </a:r>
          </a:p>
          <a:p>
            <a:r>
              <a:rPr lang="en-IE" dirty="0" smtClean="0"/>
              <a:t>Expand the Nocturnal Programme to all HHD Units around Ireland</a:t>
            </a:r>
          </a:p>
          <a:p>
            <a:r>
              <a:rPr lang="en-IE" dirty="0" smtClean="0"/>
              <a:t>Aim to alleviate the fear of ‘needles falling out’ !</a:t>
            </a:r>
          </a:p>
          <a:p>
            <a:r>
              <a:rPr lang="en-IE" dirty="0" smtClean="0"/>
              <a:t>Awareness of home dialysis programme for HD units.</a:t>
            </a:r>
          </a:p>
          <a:p>
            <a:endParaRPr lang="en-IE" dirty="0" smtClean="0"/>
          </a:p>
          <a:p>
            <a:pPr>
              <a:buNone/>
            </a:pPr>
            <a:endParaRPr lang="en-I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E" sz="4400" dirty="0" smtClean="0"/>
              <a:t>Some of the Beaumont Home Therapies Team..</a:t>
            </a:r>
            <a:endParaRPr lang="en-IE" sz="4400" dirty="0"/>
          </a:p>
        </p:txBody>
      </p:sp>
      <p:pic>
        <p:nvPicPr>
          <p:cNvPr id="12290" name="Picture 2" descr="C:\Users\hamilton\AppData\Local\Microsoft\Windows\Temporary Internet Files\Content.IE5\7QW317R4\Image+-+Group+shot+at+Beaumont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1529" y="1935163"/>
            <a:ext cx="6580942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Resources:</a:t>
            </a:r>
            <a:endParaRPr lang="en-IE" dirty="0"/>
          </a:p>
        </p:txBody>
      </p:sp>
      <p:pic>
        <p:nvPicPr>
          <p:cNvPr id="8194" name="Picture 2" descr="C:\Users\hamilton\Desktop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573016"/>
            <a:ext cx="3591842" cy="2448272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11560" y="2420888"/>
            <a:ext cx="56521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IE" dirty="0" smtClean="0"/>
              <a:t>Beaumont Hospital Kidney Centre http://www.beaumont.ie/kidneycentre-home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THANK YOU!!</a:t>
            </a:r>
            <a:endParaRPr lang="en-IE" dirty="0"/>
          </a:p>
        </p:txBody>
      </p:sp>
      <p:pic>
        <p:nvPicPr>
          <p:cNvPr id="4" name="Picture 2" descr="C:\Users\hamilton\Desktop\NocturnalArticle_620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2891631"/>
            <a:ext cx="5905500" cy="2476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en-IE" dirty="0" smtClean="0"/>
              <a:t>References: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Autofit/>
          </a:bodyPr>
          <a:lstStyle/>
          <a:p>
            <a:pPr algn="just"/>
            <a:r>
              <a:rPr lang="en-IE" sz="2000" dirty="0" err="1" smtClean="0"/>
              <a:t>Blagg</a:t>
            </a:r>
            <a:r>
              <a:rPr lang="en-IE" sz="2000" dirty="0" smtClean="0"/>
              <a:t> et al. (2006) Comparison of survival between SDHD and CHD using the standardised mortality ratio. </a:t>
            </a:r>
            <a:r>
              <a:rPr lang="en-IE" sz="2000" i="1" dirty="0" smtClean="0"/>
              <a:t>Haemodialysis Int. </a:t>
            </a:r>
            <a:r>
              <a:rPr lang="en-IE" sz="2000" dirty="0" smtClean="0"/>
              <a:t>10:371-374.</a:t>
            </a:r>
          </a:p>
          <a:p>
            <a:pPr algn="just">
              <a:buNone/>
            </a:pPr>
            <a:endParaRPr lang="en-IE" sz="2000" dirty="0" smtClean="0"/>
          </a:p>
          <a:p>
            <a:pPr algn="just"/>
            <a:r>
              <a:rPr lang="en-IE" sz="2000" dirty="0" smtClean="0"/>
              <a:t>Chan CT, Jain V, </a:t>
            </a:r>
            <a:r>
              <a:rPr lang="en-IE" sz="2000" dirty="0" err="1" smtClean="0"/>
              <a:t>Picton</a:t>
            </a:r>
            <a:r>
              <a:rPr lang="en-IE" sz="2000" dirty="0" smtClean="0"/>
              <a:t> P, </a:t>
            </a:r>
            <a:r>
              <a:rPr lang="en-IE" sz="2000" dirty="0" err="1" smtClean="0"/>
              <a:t>Pierratos</a:t>
            </a:r>
            <a:r>
              <a:rPr lang="en-IE" sz="2000" dirty="0" smtClean="0"/>
              <a:t> A, Floras JS (2005). </a:t>
            </a:r>
            <a:r>
              <a:rPr lang="en-IE" sz="2000" dirty="0" smtClean="0">
                <a:hlinkClick r:id="rId2"/>
              </a:rPr>
              <a:t>"Nocturnal </a:t>
            </a:r>
            <a:r>
              <a:rPr lang="en-IE" sz="2000" dirty="0" err="1" smtClean="0">
                <a:hlinkClick r:id="rId2"/>
              </a:rPr>
              <a:t>hemodialysis</a:t>
            </a:r>
            <a:r>
              <a:rPr lang="en-IE" sz="2000" dirty="0" smtClean="0">
                <a:hlinkClick r:id="rId2"/>
              </a:rPr>
              <a:t> increases arterial </a:t>
            </a:r>
            <a:r>
              <a:rPr lang="en-IE" sz="2000" dirty="0" err="1" smtClean="0">
                <a:hlinkClick r:id="rId2"/>
              </a:rPr>
              <a:t>baroreflex</a:t>
            </a:r>
            <a:r>
              <a:rPr lang="en-IE" sz="2000" dirty="0" smtClean="0">
                <a:hlinkClick r:id="rId2"/>
              </a:rPr>
              <a:t> sensitivity and compliance and normalizes blood pressure of hypertensive patients with end-stage renal disease"</a:t>
            </a:r>
            <a:r>
              <a:rPr lang="en-IE" sz="2000" dirty="0" smtClean="0"/>
              <a:t>. </a:t>
            </a:r>
            <a:r>
              <a:rPr lang="en-IE" sz="2000" i="1" dirty="0" smtClean="0"/>
              <a:t>Kidney Int.</a:t>
            </a:r>
            <a:r>
              <a:rPr lang="en-IE" sz="2000" dirty="0" smtClean="0"/>
              <a:t> </a:t>
            </a:r>
            <a:r>
              <a:rPr lang="en-IE" sz="2000" b="1" dirty="0" smtClean="0"/>
              <a:t>68</a:t>
            </a:r>
            <a:r>
              <a:rPr lang="en-IE" sz="2000" dirty="0" smtClean="0"/>
              <a:t> (1): 338–44.</a:t>
            </a:r>
          </a:p>
          <a:p>
            <a:pPr algn="just">
              <a:buNone/>
            </a:pPr>
            <a:endParaRPr lang="en-IE" sz="2000" dirty="0" smtClean="0"/>
          </a:p>
          <a:p>
            <a:pPr algn="just"/>
            <a:r>
              <a:rPr lang="en-IE" sz="2000" dirty="0" err="1" smtClean="0"/>
              <a:t>Chertow</a:t>
            </a:r>
            <a:r>
              <a:rPr lang="en-IE" sz="2000" dirty="0" smtClean="0"/>
              <a:t> et al. (2010) A </a:t>
            </a:r>
            <a:r>
              <a:rPr lang="en-IE" sz="2000" dirty="0" err="1" smtClean="0"/>
              <a:t>ramdomised</a:t>
            </a:r>
            <a:r>
              <a:rPr lang="en-IE" sz="2000" dirty="0" smtClean="0"/>
              <a:t> control trial to show reduction in LV Mass for SDHD </a:t>
            </a:r>
            <a:r>
              <a:rPr lang="en-IE" sz="2000" dirty="0" err="1" smtClean="0"/>
              <a:t>v’s</a:t>
            </a:r>
            <a:r>
              <a:rPr lang="en-IE" sz="2000" dirty="0" smtClean="0"/>
              <a:t> CHD. </a:t>
            </a:r>
            <a:r>
              <a:rPr lang="en-IE" sz="2000" i="1" dirty="0" smtClean="0"/>
              <a:t>N Eng J Med</a:t>
            </a:r>
            <a:r>
              <a:rPr lang="en-IE" sz="2000" dirty="0" smtClean="0"/>
              <a:t>. 363:2287-2300.</a:t>
            </a:r>
          </a:p>
          <a:p>
            <a:pPr algn="just">
              <a:buNone/>
            </a:pPr>
            <a:endParaRPr lang="en-IE" sz="2000" dirty="0" smtClean="0"/>
          </a:p>
          <a:p>
            <a:pPr algn="just"/>
            <a:r>
              <a:rPr lang="en-IE" sz="2000" dirty="0" err="1" smtClean="0"/>
              <a:t>Culleton</a:t>
            </a:r>
            <a:r>
              <a:rPr lang="en-IE" sz="2000" dirty="0" smtClean="0"/>
              <a:t> BF, Walsh M, </a:t>
            </a:r>
            <a:r>
              <a:rPr lang="en-IE" sz="2000" dirty="0" err="1" smtClean="0"/>
              <a:t>Klarenbach</a:t>
            </a:r>
            <a:r>
              <a:rPr lang="en-IE" sz="2000" dirty="0" smtClean="0"/>
              <a:t> SW, Mortis G, Scott-Douglas N, Quinn RR, </a:t>
            </a:r>
            <a:r>
              <a:rPr lang="en-IE" sz="2000" dirty="0" err="1" smtClean="0"/>
              <a:t>Tonelli</a:t>
            </a:r>
            <a:r>
              <a:rPr lang="en-IE" sz="2000" dirty="0" smtClean="0"/>
              <a:t> M, Donnelly S, Friedrich MG, Kumar A, </a:t>
            </a:r>
            <a:r>
              <a:rPr lang="en-IE" sz="2000" dirty="0" err="1" smtClean="0"/>
              <a:t>Mahallati</a:t>
            </a:r>
            <a:r>
              <a:rPr lang="en-IE" sz="2000" dirty="0" smtClean="0"/>
              <a:t> H, </a:t>
            </a:r>
            <a:r>
              <a:rPr lang="en-IE" sz="2000" dirty="0" err="1" smtClean="0"/>
              <a:t>Hemmelgarn</a:t>
            </a:r>
            <a:r>
              <a:rPr lang="en-IE" sz="2000" dirty="0" smtClean="0"/>
              <a:t> BR, </a:t>
            </a:r>
            <a:r>
              <a:rPr lang="en-IE" sz="2000" dirty="0" err="1" smtClean="0"/>
              <a:t>Manns</a:t>
            </a:r>
            <a:r>
              <a:rPr lang="en-IE" sz="2000" dirty="0" smtClean="0"/>
              <a:t> BJ. (2007). </a:t>
            </a:r>
            <a:r>
              <a:rPr lang="en-IE" sz="2000" dirty="0" smtClean="0">
                <a:hlinkClick r:id="rId3"/>
              </a:rPr>
              <a:t>"Effect of frequent nocturnal </a:t>
            </a:r>
            <a:r>
              <a:rPr lang="en-IE" sz="2000" dirty="0" err="1" smtClean="0">
                <a:hlinkClick r:id="rId3"/>
              </a:rPr>
              <a:t>hemodialysis</a:t>
            </a:r>
            <a:r>
              <a:rPr lang="en-IE" sz="2000" dirty="0" smtClean="0">
                <a:hlinkClick r:id="rId3"/>
              </a:rPr>
              <a:t> vs conventional </a:t>
            </a:r>
            <a:r>
              <a:rPr lang="en-IE" sz="2000" dirty="0" err="1" smtClean="0">
                <a:hlinkClick r:id="rId3"/>
              </a:rPr>
              <a:t>hemodialysis</a:t>
            </a:r>
            <a:r>
              <a:rPr lang="en-IE" sz="2000" dirty="0" smtClean="0">
                <a:hlinkClick r:id="rId3"/>
              </a:rPr>
              <a:t> on left ventricular mass and quality of life: a randomized controlled trial"</a:t>
            </a:r>
            <a:r>
              <a:rPr lang="en-IE" sz="2000" dirty="0" smtClean="0"/>
              <a:t>. </a:t>
            </a:r>
            <a:r>
              <a:rPr lang="en-IE" sz="2000" i="1" dirty="0" smtClean="0"/>
              <a:t>JAMA</a:t>
            </a:r>
            <a:r>
              <a:rPr lang="en-IE" sz="2000" dirty="0" smtClean="0"/>
              <a:t> </a:t>
            </a:r>
            <a:r>
              <a:rPr lang="en-IE" sz="2000" b="1" dirty="0" smtClean="0"/>
              <a:t>298</a:t>
            </a:r>
            <a:r>
              <a:rPr lang="en-IE" sz="2000" dirty="0" smtClean="0"/>
              <a:t> (11): 1291–9</a:t>
            </a:r>
          </a:p>
          <a:p>
            <a:pPr algn="just">
              <a:buNone/>
            </a:pPr>
            <a:endParaRPr lang="en-IE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>
            <a:normAutofit/>
          </a:bodyPr>
          <a:lstStyle/>
          <a:p>
            <a:pPr algn="just"/>
            <a:r>
              <a:rPr lang="en-IE" sz="2400" dirty="0" err="1" smtClean="0"/>
              <a:t>Eloot</a:t>
            </a:r>
            <a:r>
              <a:rPr lang="en-IE" sz="2400" dirty="0" smtClean="0"/>
              <a:t>, S. et al (2008) </a:t>
            </a:r>
            <a:r>
              <a:rPr lang="en-IE" sz="2400" i="1" dirty="0" smtClean="0"/>
              <a:t>Kidney Int</a:t>
            </a:r>
            <a:r>
              <a:rPr lang="en-IE" sz="2400" dirty="0" smtClean="0"/>
              <a:t>. 73:765-770.</a:t>
            </a:r>
          </a:p>
          <a:p>
            <a:pPr algn="just"/>
            <a:endParaRPr lang="en-IE" sz="2400" dirty="0" smtClean="0"/>
          </a:p>
          <a:p>
            <a:pPr algn="just"/>
            <a:r>
              <a:rPr lang="en-IE" sz="2400" dirty="0" err="1" smtClean="0"/>
              <a:t>Nesrallah</a:t>
            </a:r>
            <a:r>
              <a:rPr lang="en-IE" sz="2400" dirty="0" smtClean="0"/>
              <a:t> et al. (2012) </a:t>
            </a:r>
            <a:r>
              <a:rPr lang="en-IE" sz="2400" i="1" dirty="0" smtClean="0"/>
              <a:t>J Am Soc </a:t>
            </a:r>
            <a:r>
              <a:rPr lang="en-IE" sz="2400" i="1" dirty="0" err="1" smtClean="0"/>
              <a:t>Nephrol</a:t>
            </a:r>
            <a:r>
              <a:rPr lang="en-IE" sz="2400" i="1" dirty="0" smtClean="0"/>
              <a:t> </a:t>
            </a:r>
            <a:r>
              <a:rPr lang="en-IE" sz="2400" dirty="0" smtClean="0"/>
              <a:t>23:696-705.</a:t>
            </a:r>
          </a:p>
          <a:p>
            <a:pPr algn="just"/>
            <a:endParaRPr lang="en-IE" sz="2400" dirty="0" smtClean="0"/>
          </a:p>
          <a:p>
            <a:pPr algn="just"/>
            <a:r>
              <a:rPr lang="en-IE" sz="2400" dirty="0" err="1" smtClean="0"/>
              <a:t>Pauly</a:t>
            </a:r>
            <a:r>
              <a:rPr lang="en-IE" sz="2400" dirty="0" smtClean="0"/>
              <a:t> R.P., </a:t>
            </a:r>
            <a:r>
              <a:rPr lang="en-IE" sz="2400" dirty="0" err="1" smtClean="0"/>
              <a:t>Maximova</a:t>
            </a:r>
            <a:r>
              <a:rPr lang="en-IE" sz="2400" dirty="0" smtClean="0"/>
              <a:t> K., </a:t>
            </a:r>
            <a:r>
              <a:rPr lang="en-IE" sz="2400" dirty="0" err="1" smtClean="0"/>
              <a:t>Coppens</a:t>
            </a:r>
            <a:r>
              <a:rPr lang="en-IE" sz="2400" dirty="0" smtClean="0"/>
              <a:t> J. et al (2010) CAN-SLEEP Collaborative Group: Patient and technique survival among a Canadian multicenter nocturnal home </a:t>
            </a:r>
            <a:r>
              <a:rPr lang="en-IE" sz="2400" dirty="0" err="1" smtClean="0"/>
              <a:t>hemodialysis</a:t>
            </a:r>
            <a:r>
              <a:rPr lang="en-IE" sz="2400" dirty="0" smtClean="0"/>
              <a:t> cohort. Clinical Journal of the American Society of Nephrology 5(10):1815-20.</a:t>
            </a:r>
          </a:p>
          <a:p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Why home haemodialysis?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IE" dirty="0" smtClean="0"/>
              <a:t>The more dialysis, the better…</a:t>
            </a:r>
          </a:p>
          <a:p>
            <a:r>
              <a:rPr lang="en-IE" dirty="0" smtClean="0"/>
              <a:t>Numerous studies showing benefits of short daily HD and nocturnal HD over conventional HD (CHD);</a:t>
            </a:r>
          </a:p>
          <a:p>
            <a:pPr>
              <a:buNone/>
            </a:pPr>
            <a:r>
              <a:rPr lang="en-IE" dirty="0" smtClean="0"/>
              <a:t>	-Reduction in left ventricular mass.</a:t>
            </a:r>
            <a:endParaRPr lang="en-IE" sz="2000" dirty="0" smtClean="0"/>
          </a:p>
          <a:p>
            <a:pPr>
              <a:buNone/>
            </a:pPr>
            <a:r>
              <a:rPr lang="en-IE" dirty="0" smtClean="0"/>
              <a:t>	-Greater weekly clearance of small and middle molecules (urea, creatinine, phosphorus, </a:t>
            </a:r>
            <a:r>
              <a:rPr lang="el-GR" dirty="0" smtClean="0"/>
              <a:t>β</a:t>
            </a:r>
            <a:r>
              <a:rPr lang="en-IE" dirty="0" smtClean="0"/>
              <a:t>2-microglobulin).</a:t>
            </a:r>
          </a:p>
          <a:p>
            <a:pPr>
              <a:buNone/>
            </a:pPr>
            <a:r>
              <a:rPr lang="en-IE" dirty="0" smtClean="0"/>
              <a:t>	-Less medications- Bp meds, PO4 binders both reduced or stopped.</a:t>
            </a:r>
          </a:p>
          <a:p>
            <a:pPr>
              <a:buNone/>
            </a:pPr>
            <a:r>
              <a:rPr lang="en-IE" dirty="0" smtClean="0"/>
              <a:t>	-Better recovery time between sessions, less hypotensive episodes.</a:t>
            </a:r>
          </a:p>
          <a:p>
            <a:endParaRPr lang="en-IE" dirty="0" smtClean="0"/>
          </a:p>
          <a:p>
            <a:endParaRPr lang="en-IE" sz="2000" dirty="0" smtClean="0"/>
          </a:p>
          <a:p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/>
          <a:lstStyle/>
          <a:p>
            <a:pPr>
              <a:buNone/>
            </a:pPr>
            <a:r>
              <a:rPr lang="en-IE" dirty="0" smtClean="0"/>
              <a:t>-Improved quality of life: more energy, motivation, empowered to do your own treatment, lessen the impact of kidney disease, independence.</a:t>
            </a:r>
          </a:p>
          <a:p>
            <a:pPr>
              <a:buNone/>
            </a:pPr>
            <a:r>
              <a:rPr lang="en-IE" dirty="0" smtClean="0"/>
              <a:t>-Better survival rates (up to 60% in some studies) compared to conventional haemodialysis.</a:t>
            </a:r>
          </a:p>
          <a:p>
            <a:pPr>
              <a:buNone/>
            </a:pPr>
            <a:endParaRPr lang="en-IE" dirty="0" smtClean="0"/>
          </a:p>
          <a:p>
            <a:r>
              <a:rPr lang="en-IE" dirty="0" smtClean="0"/>
              <a:t>We do frequent referrals but not everybody is suitable.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69850" y="20638"/>
          <a:ext cx="9005888" cy="6816725"/>
        </p:xfrm>
        <a:graphic>
          <a:graphicData uri="http://schemas.openxmlformats.org/presentationml/2006/ole">
            <p:oleObj spid="_x0000_s1027" name="Document" r:id="rId3" imgW="9006139" imgH="6816472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068728"/>
          </a:xfrm>
        </p:spPr>
        <p:txBody>
          <a:bodyPr/>
          <a:lstStyle/>
          <a:p>
            <a:r>
              <a:rPr lang="en-IE" dirty="0" smtClean="0"/>
              <a:t>Nocturnal HHD (NHD)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544" y="1412776"/>
            <a:ext cx="7931224" cy="496855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en-IE" sz="3100" b="1" dirty="0" smtClean="0"/>
          </a:p>
          <a:p>
            <a:pPr algn="just"/>
            <a:r>
              <a:rPr lang="en-IE" sz="3100" dirty="0" smtClean="0"/>
              <a:t>…is an intensive renal replacement therapy providing prolonged treatment duration in the home environment for 6-8 hours on at least 4-6 nights per week…</a:t>
            </a:r>
          </a:p>
          <a:p>
            <a:pPr algn="just"/>
            <a:endParaRPr lang="en-IE" sz="3100" dirty="0" smtClean="0"/>
          </a:p>
          <a:p>
            <a:pPr algn="just"/>
            <a:r>
              <a:rPr lang="en-IE" sz="3100" dirty="0" smtClean="0"/>
              <a:t>Most patients do </a:t>
            </a:r>
            <a:r>
              <a:rPr lang="en-IE" sz="3100" u="sng" dirty="0" smtClean="0"/>
              <a:t>8 hours per night 5 times per week</a:t>
            </a:r>
            <a:r>
              <a:rPr lang="en-IE" sz="3100" dirty="0" smtClean="0"/>
              <a:t>, totalling 40 hours of treatment per week. </a:t>
            </a:r>
          </a:p>
          <a:p>
            <a:pPr algn="just">
              <a:buNone/>
            </a:pPr>
            <a:endParaRPr lang="en-IE" sz="3100" dirty="0" smtClean="0"/>
          </a:p>
          <a:p>
            <a:pPr algn="just"/>
            <a:r>
              <a:rPr lang="en-IE" sz="3100" dirty="0" smtClean="0"/>
              <a:t>There is a growing interest in this method of dialysis due to the growing body of evidence demonstrating the numerous benefits associated with it.</a:t>
            </a:r>
          </a:p>
          <a:p>
            <a:pPr algn="just"/>
            <a:endParaRPr lang="en-IE" sz="3100" dirty="0" smtClean="0"/>
          </a:p>
          <a:p>
            <a:pPr algn="just"/>
            <a:endParaRPr lang="en-IE" sz="3100" dirty="0" smtClean="0"/>
          </a:p>
          <a:p>
            <a:pPr algn="just">
              <a:buNone/>
            </a:pPr>
            <a:r>
              <a:rPr lang="en-IE" sz="3100" dirty="0" smtClean="0"/>
              <a:t> </a:t>
            </a:r>
          </a:p>
          <a:p>
            <a:pPr lvl="4" algn="just"/>
            <a:endParaRPr lang="en-I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606395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IE" b="1" u="sng" dirty="0" err="1" smtClean="0">
                <a:latin typeface="Constantia" pitchFamily="18" charset="0"/>
              </a:rPr>
              <a:t>Pauly</a:t>
            </a:r>
            <a:r>
              <a:rPr lang="en-IE" b="1" u="sng" dirty="0" smtClean="0">
                <a:latin typeface="Constantia" pitchFamily="18" charset="0"/>
              </a:rPr>
              <a:t>(2010)</a:t>
            </a:r>
            <a:r>
              <a:rPr lang="en-IE" b="1" dirty="0" smtClean="0">
                <a:latin typeface="Constantia" pitchFamily="18" charset="0"/>
              </a:rPr>
              <a:t> lists the following benefits with nocturnal haemodialysis:</a:t>
            </a:r>
          </a:p>
          <a:p>
            <a:pPr>
              <a:buNone/>
            </a:pPr>
            <a:endParaRPr lang="en-IE" dirty="0" smtClean="0"/>
          </a:p>
          <a:p>
            <a:pPr>
              <a:buNone/>
            </a:pPr>
            <a:endParaRPr lang="en-IE" dirty="0" smtClean="0"/>
          </a:p>
          <a:p>
            <a:r>
              <a:rPr lang="en-IE" b="1" dirty="0" smtClean="0"/>
              <a:t>Better blood pressure management</a:t>
            </a:r>
            <a:r>
              <a:rPr lang="en-IE" dirty="0" smtClean="0"/>
              <a:t> with less need for blood pressure medications.</a:t>
            </a:r>
          </a:p>
          <a:p>
            <a:endParaRPr lang="en-IE" dirty="0" smtClean="0"/>
          </a:p>
          <a:p>
            <a:r>
              <a:rPr lang="en-IE" dirty="0" smtClean="0"/>
              <a:t>Avoidance of </a:t>
            </a:r>
            <a:r>
              <a:rPr lang="en-IE" b="1" dirty="0" smtClean="0"/>
              <a:t>intradialytic hypotension</a:t>
            </a:r>
            <a:r>
              <a:rPr lang="en-IE" dirty="0" smtClean="0"/>
              <a:t> (i.e. low blood pressure during dialysis).</a:t>
            </a:r>
          </a:p>
          <a:p>
            <a:endParaRPr lang="en-IE" dirty="0" smtClean="0"/>
          </a:p>
          <a:p>
            <a:r>
              <a:rPr lang="en-IE" b="1" dirty="0" smtClean="0"/>
              <a:t>More energy</a:t>
            </a:r>
            <a:r>
              <a:rPr lang="en-IE" dirty="0" smtClean="0"/>
              <a:t> and less 'wash-out' after treatment.</a:t>
            </a:r>
          </a:p>
          <a:p>
            <a:endParaRPr lang="en-IE" dirty="0" smtClean="0"/>
          </a:p>
          <a:p>
            <a:r>
              <a:rPr lang="en-IE" b="1" dirty="0" smtClean="0"/>
              <a:t>Decreased prevalence of sleep apnoea</a:t>
            </a:r>
            <a:r>
              <a:rPr lang="en-IE" dirty="0" smtClean="0"/>
              <a:t> or improvement in severe cases of sleep apnoea.</a:t>
            </a:r>
          </a:p>
          <a:p>
            <a:endParaRPr lang="en-IE" dirty="0" smtClean="0"/>
          </a:p>
          <a:p>
            <a:r>
              <a:rPr lang="en-IE" b="1" dirty="0" smtClean="0"/>
              <a:t>Less expensive</a:t>
            </a:r>
            <a:r>
              <a:rPr lang="en-IE" dirty="0" smtClean="0"/>
              <a:t> overall for the health system due to lower rates of hospitalisation and savings on nursing.</a:t>
            </a:r>
          </a:p>
          <a:p>
            <a:endParaRPr lang="en-IE" dirty="0" smtClean="0"/>
          </a:p>
          <a:p>
            <a:r>
              <a:rPr lang="en-IE" b="1" dirty="0" smtClean="0"/>
              <a:t>Less dietary restrictions</a:t>
            </a:r>
            <a:r>
              <a:rPr lang="en-IE" dirty="0" smtClean="0"/>
              <a:t>—e.g., phosphate binders, renal failure food restrictions.</a:t>
            </a:r>
          </a:p>
          <a:p>
            <a:endParaRPr lang="en-IE" dirty="0" smtClean="0"/>
          </a:p>
          <a:p>
            <a:r>
              <a:rPr lang="en-IE" b="1" dirty="0" smtClean="0"/>
              <a:t>More control</a:t>
            </a:r>
            <a:r>
              <a:rPr lang="en-IE" dirty="0" smtClean="0"/>
              <a:t> over the dialysis treatment schedule and greater life satisfaction.</a:t>
            </a:r>
          </a:p>
          <a:p>
            <a:pPr>
              <a:buNone/>
            </a:pPr>
            <a:r>
              <a:rPr lang="en-IE" dirty="0" smtClean="0"/>
              <a:t> </a:t>
            </a:r>
          </a:p>
          <a:p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en-IE" dirty="0" smtClean="0"/>
              <a:t>Who Is Suitable for NHHD?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9838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IE" sz="2000" b="1" u="sng" dirty="0" smtClean="0"/>
              <a:t>Taken from the Beaumont Hospital Nocturnal Haemo Policy:</a:t>
            </a:r>
          </a:p>
          <a:p>
            <a:pPr>
              <a:buNone/>
            </a:pPr>
            <a:r>
              <a:rPr lang="en-IE" sz="2000" b="1" u="sng" dirty="0" smtClean="0"/>
              <a:t>Inclusion Criteria</a:t>
            </a:r>
          </a:p>
          <a:p>
            <a:pPr>
              <a:buNone/>
            </a:pPr>
            <a:endParaRPr lang="en-IE" sz="2000" b="1" dirty="0" smtClean="0"/>
          </a:p>
          <a:p>
            <a:pPr algn="just">
              <a:buNone/>
            </a:pPr>
            <a:r>
              <a:rPr lang="en-IE" sz="2000" dirty="0" smtClean="0"/>
              <a:t>● 	The candidate should be successfully on the home haemodialysis programme for at least </a:t>
            </a:r>
            <a:r>
              <a:rPr lang="en-IE" sz="2000" dirty="0" smtClean="0">
                <a:solidFill>
                  <a:srgbClr val="FF0000"/>
                </a:solidFill>
              </a:rPr>
              <a:t>one year </a:t>
            </a:r>
            <a:r>
              <a:rPr lang="en-IE" sz="2000" dirty="0" smtClean="0"/>
              <a:t>before being considered, in consultation with the nephrologist, for NHD.</a:t>
            </a:r>
          </a:p>
          <a:p>
            <a:pPr algn="just">
              <a:buNone/>
            </a:pPr>
            <a:endParaRPr lang="en-IE" sz="2000" dirty="0" smtClean="0"/>
          </a:p>
          <a:p>
            <a:pPr algn="just">
              <a:buNone/>
            </a:pPr>
            <a:r>
              <a:rPr lang="en-IE" sz="2000" dirty="0" smtClean="0"/>
              <a:t>●	The candidate should have a stable medical condition, be stable on home haemodialysis, and have displayed excellent compliance with the home dialysis programme.</a:t>
            </a:r>
          </a:p>
          <a:p>
            <a:pPr algn="just">
              <a:buNone/>
            </a:pPr>
            <a:endParaRPr lang="en-IE" sz="2000" dirty="0" smtClean="0"/>
          </a:p>
          <a:p>
            <a:pPr algn="just">
              <a:buNone/>
            </a:pPr>
            <a:r>
              <a:rPr lang="en-IE" sz="2000" dirty="0" smtClean="0"/>
              <a:t>● 	Vascular access should preferably be by </a:t>
            </a:r>
            <a:r>
              <a:rPr lang="en-IE" sz="2000" dirty="0" smtClean="0">
                <a:solidFill>
                  <a:srgbClr val="FF0000"/>
                </a:solidFill>
              </a:rPr>
              <a:t>AVF but CVC access will be considered</a:t>
            </a:r>
            <a:r>
              <a:rPr lang="en-IE" sz="20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buClr>
                <a:srgbClr val="A04DA3"/>
              </a:buClr>
              <a:buNone/>
            </a:pPr>
            <a:r>
              <a:rPr lang="en-IE" sz="2000" dirty="0" smtClean="0">
                <a:solidFill>
                  <a:prstClr val="black"/>
                </a:solidFill>
              </a:rPr>
              <a:t>● 	Patients must be settled in their home with no plans of moving house.</a:t>
            </a:r>
          </a:p>
          <a:p>
            <a:pPr lvl="0" algn="just">
              <a:buClr>
                <a:srgbClr val="A04DA3"/>
              </a:buClr>
              <a:buNone/>
            </a:pPr>
            <a:endParaRPr lang="en-IE" sz="2000" dirty="0" smtClean="0">
              <a:solidFill>
                <a:prstClr val="black"/>
              </a:solidFill>
            </a:endParaRPr>
          </a:p>
          <a:p>
            <a:pPr lvl="0" algn="just">
              <a:buClr>
                <a:srgbClr val="A04DA3"/>
              </a:buClr>
              <a:buNone/>
            </a:pPr>
            <a:r>
              <a:rPr lang="en-IE" sz="2000" dirty="0" smtClean="0">
                <a:solidFill>
                  <a:prstClr val="black"/>
                </a:solidFill>
              </a:rPr>
              <a:t>● 	They must have a stable home environment with adequate water, power and space in their house.</a:t>
            </a:r>
          </a:p>
          <a:p>
            <a:pPr lvl="0" algn="just">
              <a:buClr>
                <a:srgbClr val="A04DA3"/>
              </a:buClr>
              <a:buNone/>
            </a:pPr>
            <a:endParaRPr lang="en-IE" sz="2000" dirty="0" smtClean="0">
              <a:solidFill>
                <a:prstClr val="black"/>
              </a:solidFill>
            </a:endParaRPr>
          </a:p>
          <a:p>
            <a:pPr lvl="0" algn="just">
              <a:buClr>
                <a:srgbClr val="A04DA3"/>
              </a:buClr>
              <a:buNone/>
            </a:pPr>
            <a:r>
              <a:rPr lang="en-IE" sz="2000" dirty="0" smtClean="0">
                <a:solidFill>
                  <a:prstClr val="black"/>
                </a:solidFill>
              </a:rPr>
              <a:t>● 	The candidate should be confident in the therapy and need to accept responsibility for their own treatment.</a:t>
            </a:r>
          </a:p>
          <a:p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387</TotalTime>
  <Words>1141</Words>
  <Application>Microsoft Office PowerPoint</Application>
  <PresentationFormat>On-screen Show (4:3)</PresentationFormat>
  <Paragraphs>166</Paragraphs>
  <Slides>28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Flow</vt:lpstr>
      <vt:lpstr>Document</vt:lpstr>
      <vt:lpstr>Nocturnal Home Haemodialysis</vt:lpstr>
      <vt:lpstr>Introduction: </vt:lpstr>
      <vt:lpstr>Why home haemodialysis?</vt:lpstr>
      <vt:lpstr>Slide 4</vt:lpstr>
      <vt:lpstr>Slide 5</vt:lpstr>
      <vt:lpstr>Nocturnal HHD (NHD)</vt:lpstr>
      <vt:lpstr>Slide 7</vt:lpstr>
      <vt:lpstr>Who Is Suitable for NHHD?</vt:lpstr>
      <vt:lpstr>Slide 9</vt:lpstr>
      <vt:lpstr>In Republic Of Ireland:</vt:lpstr>
      <vt:lpstr>Slide 11</vt:lpstr>
      <vt:lpstr>Training:</vt:lpstr>
      <vt:lpstr>Slide 13</vt:lpstr>
      <vt:lpstr>Blood Detector: </vt:lpstr>
      <vt:lpstr>Slide 15</vt:lpstr>
      <vt:lpstr>Blood detector attached and secured: </vt:lpstr>
      <vt:lpstr>Slide 17</vt:lpstr>
      <vt:lpstr>Slide 18</vt:lpstr>
      <vt:lpstr>Slide 19</vt:lpstr>
      <vt:lpstr>Night v’s Day!</vt:lpstr>
      <vt:lpstr>NHD and Pregnancy:</vt:lpstr>
      <vt:lpstr> Toronto Pregnancy Experience Plan for a Beaumont Baby Boom!!  Quick Start NHD for women with ESRD planning to  get pregnant   </vt:lpstr>
      <vt:lpstr>The Future of NHD?</vt:lpstr>
      <vt:lpstr>Some of the Beaumont Home Therapies Team..</vt:lpstr>
      <vt:lpstr>Resources:</vt:lpstr>
      <vt:lpstr>THANK YOU!!</vt:lpstr>
      <vt:lpstr>References:</vt:lpstr>
      <vt:lpstr>Slide 28</vt:lpstr>
    </vt:vector>
  </TitlesOfParts>
  <Company>Beaumont Hospital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Nocturnal Haemodialysis</dc:title>
  <dc:creator>Hamilton</dc:creator>
  <cp:lastModifiedBy>laurabyrne</cp:lastModifiedBy>
  <cp:revision>42</cp:revision>
  <dcterms:created xsi:type="dcterms:W3CDTF">2013-11-19T14:13:23Z</dcterms:created>
  <dcterms:modified xsi:type="dcterms:W3CDTF">2013-11-27T16:15:57Z</dcterms:modified>
</cp:coreProperties>
</file>